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90" r:id="rId2"/>
    <p:sldId id="4312" r:id="rId3"/>
    <p:sldId id="4658" r:id="rId4"/>
    <p:sldId id="4369" r:id="rId5"/>
    <p:sldId id="4660" r:id="rId6"/>
    <p:sldId id="4570" r:id="rId7"/>
    <p:sldId id="4661" r:id="rId8"/>
    <p:sldId id="4619" r:id="rId9"/>
    <p:sldId id="4662" r:id="rId10"/>
    <p:sldId id="4664" r:id="rId11"/>
    <p:sldId id="4665" r:id="rId12"/>
    <p:sldId id="4666" r:id="rId13"/>
    <p:sldId id="4667" r:id="rId14"/>
    <p:sldId id="4668" r:id="rId15"/>
    <p:sldId id="4669" r:id="rId16"/>
    <p:sldId id="4670" r:id="rId17"/>
    <p:sldId id="4671" r:id="rId18"/>
    <p:sldId id="4672" r:id="rId19"/>
    <p:sldId id="4673" r:id="rId20"/>
    <p:sldId id="4674" r:id="rId21"/>
    <p:sldId id="4675" r:id="rId22"/>
    <p:sldId id="4676" r:id="rId23"/>
    <p:sldId id="4677" r:id="rId24"/>
    <p:sldId id="4678" r:id="rId25"/>
    <p:sldId id="4679" r:id="rId26"/>
    <p:sldId id="4680" r:id="rId27"/>
    <p:sldId id="4681" r:id="rId28"/>
    <p:sldId id="4682" r:id="rId29"/>
    <p:sldId id="4683" r:id="rId30"/>
    <p:sldId id="4684" r:id="rId31"/>
    <p:sldId id="4685" r:id="rId32"/>
    <p:sldId id="4686" r:id="rId33"/>
    <p:sldId id="4687" r:id="rId34"/>
    <p:sldId id="4688" r:id="rId35"/>
    <p:sldId id="4689" r:id="rId36"/>
    <p:sldId id="4690" r:id="rId37"/>
    <p:sldId id="4691" r:id="rId38"/>
    <p:sldId id="4692" r:id="rId39"/>
    <p:sldId id="4693" r:id="rId40"/>
    <p:sldId id="4694" r:id="rId41"/>
    <p:sldId id="4695" r:id="rId42"/>
    <p:sldId id="4696" r:id="rId43"/>
    <p:sldId id="4623" r:id="rId44"/>
    <p:sldId id="4642" r:id="rId45"/>
    <p:sldId id="4643" r:id="rId46"/>
    <p:sldId id="4644" r:id="rId47"/>
    <p:sldId id="4697" r:id="rId48"/>
    <p:sldId id="4698" r:id="rId49"/>
    <p:sldId id="4627" r:id="rId50"/>
    <p:sldId id="4653" r:id="rId51"/>
    <p:sldId id="4699" r:id="rId52"/>
    <p:sldId id="4654" r:id="rId53"/>
    <p:sldId id="4700" r:id="rId54"/>
    <p:sldId id="4655" r:id="rId55"/>
    <p:sldId id="4656" r:id="rId56"/>
    <p:sldId id="4701" r:id="rId57"/>
    <p:sldId id="4702" r:id="rId58"/>
    <p:sldId id="4657" r:id="rId59"/>
    <p:sldId id="4703" r:id="rId60"/>
    <p:sldId id="4704" r:id="rId61"/>
    <p:sldId id="4705" r:id="rId62"/>
    <p:sldId id="4706" r:id="rId63"/>
    <p:sldId id="4628" r:id="rId64"/>
    <p:sldId id="334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71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autoAdjust="0"/>
    <p:restoredTop sz="93550" autoAdjust="0"/>
  </p:normalViewPr>
  <p:slideViewPr>
    <p:cSldViewPr snapToGrid="0" snapToObjects="1">
      <p:cViewPr>
        <p:scale>
          <a:sx n="63" d="100"/>
          <a:sy n="63" d="100"/>
        </p:scale>
        <p:origin x="1024" y="1576"/>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9" d="100"/>
          <a:sy n="99" d="100"/>
        </p:scale>
        <p:origin x="392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9AC5-B536-DF48-A7BD-4E2F15BCD3F1}" type="datetimeFigureOut">
              <a:rPr lang="en-US" smtClean="0"/>
              <a:t>2/18/23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9871-7E54-2040-9D98-412169ED6CDA}" type="slidenum">
              <a:rPr lang="en-US" smtClean="0"/>
              <a:t>‹#›</a:t>
            </a:fld>
            <a:endParaRPr lang="en-US"/>
          </a:p>
        </p:txBody>
      </p:sp>
    </p:spTree>
    <p:extLst>
      <p:ext uri="{BB962C8B-B14F-4D97-AF65-F5344CB8AC3E}">
        <p14:creationId xmlns:p14="http://schemas.microsoft.com/office/powerpoint/2010/main" val="83724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A9871-7E54-2040-9D98-412169ED6CDA}" type="slidenum">
              <a:rPr lang="en-US" smtClean="0"/>
              <a:t>1</a:t>
            </a:fld>
            <a:endParaRPr lang="en-US" dirty="0"/>
          </a:p>
        </p:txBody>
      </p:sp>
    </p:spTree>
    <p:extLst>
      <p:ext uri="{BB962C8B-B14F-4D97-AF65-F5344CB8AC3E}">
        <p14:creationId xmlns:p14="http://schemas.microsoft.com/office/powerpoint/2010/main" val="169580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 know that this is “Family month”, but I felt led to continue with the last days for a few reasons: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children are being confronted with the behavior of people in the last days</a:t>
            </a:r>
            <a:r>
              <a:rPr lang="en-GB" dirty="0">
                <a:effectLst/>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our marriages are breaking up due to selfishness, pride, etc. </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a:t>
            </a:fld>
            <a:endParaRPr lang="en-US"/>
          </a:p>
        </p:txBody>
      </p:sp>
    </p:spTree>
    <p:extLst>
      <p:ext uri="{BB962C8B-B14F-4D97-AF65-F5344CB8AC3E}">
        <p14:creationId xmlns:p14="http://schemas.microsoft.com/office/powerpoint/2010/main" val="162019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NIrV</a:t>
            </a:r>
            <a:r>
              <a:rPr lang="en-US" dirty="0"/>
              <a:t>) – New International reader’s version – written at a 3</a:t>
            </a:r>
            <a:r>
              <a:rPr lang="en-US" baseline="30000" dirty="0"/>
              <a:t>rd</a:t>
            </a:r>
            <a:r>
              <a:rPr lang="en-US" dirty="0"/>
              <a:t> grade reading level.</a:t>
            </a:r>
          </a:p>
        </p:txBody>
      </p:sp>
      <p:sp>
        <p:nvSpPr>
          <p:cNvPr id="4" name="Slide Number Placeholder 3"/>
          <p:cNvSpPr>
            <a:spLocks noGrp="1"/>
          </p:cNvSpPr>
          <p:nvPr>
            <p:ph type="sldNum" sz="quarter" idx="5"/>
          </p:nvPr>
        </p:nvSpPr>
        <p:spPr/>
        <p:txBody>
          <a:bodyPr/>
          <a:lstStyle/>
          <a:p>
            <a:fld id="{A45A9871-7E54-2040-9D98-412169ED6CDA}" type="slidenum">
              <a:rPr lang="en-US" smtClean="0"/>
              <a:t>45</a:t>
            </a:fld>
            <a:endParaRPr lang="en-US"/>
          </a:p>
        </p:txBody>
      </p:sp>
    </p:spTree>
    <p:extLst>
      <p:ext uri="{BB962C8B-B14F-4D97-AF65-F5344CB8AC3E}">
        <p14:creationId xmlns:p14="http://schemas.microsoft.com/office/powerpoint/2010/main" val="66455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A9871-7E54-2040-9D98-412169ED6CDA}" type="slidenum">
              <a:rPr lang="en-US" smtClean="0"/>
              <a:t>64</a:t>
            </a:fld>
            <a:endParaRPr lang="en-US"/>
          </a:p>
        </p:txBody>
      </p:sp>
    </p:spTree>
    <p:extLst>
      <p:ext uri="{BB962C8B-B14F-4D97-AF65-F5344CB8AC3E}">
        <p14:creationId xmlns:p14="http://schemas.microsoft.com/office/powerpoint/2010/main" val="146065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2/18/23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32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2/18/23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7864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2/18/23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209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2/18/23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9550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2BFF99-68CE-1A4F-8248-A5814865FFFB}" type="datetimeFigureOut">
              <a:rPr lang="en-US" smtClean="0"/>
              <a:t>2/18/23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7320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72BFF99-68CE-1A4F-8248-A5814865FFFB}" type="datetimeFigureOut">
              <a:rPr lang="en-US" smtClean="0"/>
              <a:t>2/18/23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303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72BFF99-68CE-1A4F-8248-A5814865FFFB}" type="datetimeFigureOut">
              <a:rPr lang="en-US" smtClean="0"/>
              <a:t>2/18/23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95855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72BFF99-68CE-1A4F-8248-A5814865FFFB}" type="datetimeFigureOut">
              <a:rPr lang="en-US" smtClean="0"/>
              <a:t>2/18/23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4716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BFF99-68CE-1A4F-8248-A5814865FFFB}" type="datetimeFigureOut">
              <a:rPr lang="en-US" smtClean="0"/>
              <a:t>2/18/23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465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2/18/23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95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2/18/23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3340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FF99-68CE-1A4F-8248-A5814865FFFB}" type="datetimeFigureOut">
              <a:rPr lang="en-US" smtClean="0"/>
              <a:t>2/18/23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E828-4CFC-3B4A-9B02-FB79CAD7AE74}" type="slidenum">
              <a:rPr lang="en-US" smtClean="0"/>
              <a:t>‹#›</a:t>
            </a:fld>
            <a:endParaRPr lang="en-US"/>
          </a:p>
        </p:txBody>
      </p:sp>
    </p:spTree>
    <p:extLst>
      <p:ext uri="{BB962C8B-B14F-4D97-AF65-F5344CB8AC3E}">
        <p14:creationId xmlns:p14="http://schemas.microsoft.com/office/powerpoint/2010/main" val="546199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81437"/>
          </a:xfrm>
        </p:spPr>
        <p:txBody>
          <a:bodyPr>
            <a:normAutofit/>
          </a:bodyPr>
          <a:lstStyle/>
          <a:p>
            <a:r>
              <a:rPr lang="en-US" dirty="0"/>
              <a:t>This is what we call “</a:t>
            </a:r>
            <a:r>
              <a:rPr lang="en-US" b="1" dirty="0"/>
              <a:t>religious hypocrisy”</a:t>
            </a:r>
            <a:r>
              <a:rPr lang="en-US" dirty="0"/>
              <a:t>, which includes:</a:t>
            </a:r>
            <a:endParaRPr lang="en-GB" dirty="0"/>
          </a:p>
        </p:txBody>
      </p:sp>
    </p:spTree>
    <p:extLst>
      <p:ext uri="{BB962C8B-B14F-4D97-AF65-F5344CB8AC3E}">
        <p14:creationId xmlns:p14="http://schemas.microsoft.com/office/powerpoint/2010/main" val="307479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91387-BFA6-8630-754B-FB4412DE6E6B}"/>
              </a:ext>
            </a:extLst>
          </p:cNvPr>
          <p:cNvPicPr>
            <a:picLocks noChangeAspect="1"/>
          </p:cNvPicPr>
          <p:nvPr/>
        </p:nvPicPr>
        <p:blipFill>
          <a:blip r:embed="rId2">
            <a:alphaModFix amt="46000"/>
          </a:blip>
          <a:stretch>
            <a:fillRect/>
          </a:stretch>
        </p:blipFill>
        <p:spPr>
          <a:xfrm>
            <a:off x="-1063414" y="1808480"/>
            <a:ext cx="11270827" cy="5201920"/>
          </a:xfrm>
          <a:prstGeom prst="rect">
            <a:avLst/>
          </a:prstGeom>
          <a:effectLst>
            <a:softEdge rad="1051769"/>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US" dirty="0"/>
              <a:t>#1 – Carnal Christians</a:t>
            </a:r>
            <a:br>
              <a:rPr lang="en-US" dirty="0"/>
            </a:br>
            <a:r>
              <a:rPr lang="en-US" dirty="0"/>
              <a:t>(under the influences of fleshly appetites)</a:t>
            </a:r>
            <a:endParaRPr lang="en-GB" dirty="0"/>
          </a:p>
        </p:txBody>
      </p:sp>
    </p:spTree>
    <p:extLst>
      <p:ext uri="{BB962C8B-B14F-4D97-AF65-F5344CB8AC3E}">
        <p14:creationId xmlns:p14="http://schemas.microsoft.com/office/powerpoint/2010/main" val="78660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91387-BFA6-8630-754B-FB4412DE6E6B}"/>
              </a:ext>
            </a:extLst>
          </p:cNvPr>
          <p:cNvPicPr>
            <a:picLocks noChangeAspect="1"/>
          </p:cNvPicPr>
          <p:nvPr/>
        </p:nvPicPr>
        <p:blipFill>
          <a:blip r:embed="rId2">
            <a:alphaModFix amt="46000"/>
          </a:blip>
          <a:stretch>
            <a:fillRect/>
          </a:stretch>
        </p:blipFill>
        <p:spPr>
          <a:xfrm>
            <a:off x="-1063414" y="1808480"/>
            <a:ext cx="11270827" cy="5201920"/>
          </a:xfrm>
          <a:prstGeom prst="rect">
            <a:avLst/>
          </a:prstGeom>
          <a:effectLst>
            <a:softEdge rad="1051769"/>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1Co 3:1 - </a:t>
            </a:r>
            <a:r>
              <a:rPr lang="en-GB" dirty="0"/>
              <a:t>And I, brethren, could not speak to you as to spiritual </a:t>
            </a:r>
            <a:r>
              <a:rPr lang="en-GB" i="1" dirty="0"/>
              <a:t>people </a:t>
            </a:r>
            <a:r>
              <a:rPr lang="en-GB" dirty="0"/>
              <a:t>but as to carnal, as to babes in Christ.</a:t>
            </a:r>
          </a:p>
        </p:txBody>
      </p:sp>
    </p:spTree>
    <p:extLst>
      <p:ext uri="{BB962C8B-B14F-4D97-AF65-F5344CB8AC3E}">
        <p14:creationId xmlns:p14="http://schemas.microsoft.com/office/powerpoint/2010/main" val="2238666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91387-BFA6-8630-754B-FB4412DE6E6B}"/>
              </a:ext>
            </a:extLst>
          </p:cNvPr>
          <p:cNvPicPr>
            <a:picLocks noChangeAspect="1"/>
          </p:cNvPicPr>
          <p:nvPr/>
        </p:nvPicPr>
        <p:blipFill>
          <a:blip r:embed="rId2">
            <a:alphaModFix amt="46000"/>
          </a:blip>
          <a:stretch>
            <a:fillRect/>
          </a:stretch>
        </p:blipFill>
        <p:spPr>
          <a:xfrm>
            <a:off x="-1063414" y="1808480"/>
            <a:ext cx="11270827" cy="5201920"/>
          </a:xfrm>
          <a:prstGeom prst="rect">
            <a:avLst/>
          </a:prstGeom>
          <a:effectLst>
            <a:softEdge rad="1051769"/>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1Co 3:2 - </a:t>
            </a:r>
            <a:r>
              <a:rPr lang="en-GB" dirty="0"/>
              <a:t>I fed you with milk and not with solid food; for until now you were not able </a:t>
            </a:r>
            <a:r>
              <a:rPr lang="en-GB" i="1" dirty="0"/>
              <a:t>to receive it,</a:t>
            </a:r>
            <a:r>
              <a:rPr lang="en-GB" dirty="0"/>
              <a:t> and even now you are still not able;</a:t>
            </a:r>
          </a:p>
        </p:txBody>
      </p:sp>
    </p:spTree>
    <p:extLst>
      <p:ext uri="{BB962C8B-B14F-4D97-AF65-F5344CB8AC3E}">
        <p14:creationId xmlns:p14="http://schemas.microsoft.com/office/powerpoint/2010/main" val="13985659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91387-BFA6-8630-754B-FB4412DE6E6B}"/>
              </a:ext>
            </a:extLst>
          </p:cNvPr>
          <p:cNvPicPr>
            <a:picLocks noChangeAspect="1"/>
          </p:cNvPicPr>
          <p:nvPr/>
        </p:nvPicPr>
        <p:blipFill>
          <a:blip r:embed="rId2">
            <a:alphaModFix amt="46000"/>
          </a:blip>
          <a:stretch>
            <a:fillRect/>
          </a:stretch>
        </p:blipFill>
        <p:spPr>
          <a:xfrm>
            <a:off x="-1063414" y="1808480"/>
            <a:ext cx="11270827" cy="5201920"/>
          </a:xfrm>
          <a:prstGeom prst="rect">
            <a:avLst/>
          </a:prstGeom>
          <a:effectLst>
            <a:softEdge rad="1051769"/>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1Co 3:3 - </a:t>
            </a:r>
            <a:r>
              <a:rPr lang="en-GB" dirty="0"/>
              <a:t>for you are still carnal. For where </a:t>
            </a:r>
            <a:r>
              <a:rPr lang="en-GB" i="1" dirty="0"/>
              <a:t>there are</a:t>
            </a:r>
            <a:r>
              <a:rPr lang="en-GB" dirty="0"/>
              <a:t> envy, strife, and divisions among you, are you not carnal and behaving like </a:t>
            </a:r>
            <a:r>
              <a:rPr lang="en-GB" i="1" dirty="0"/>
              <a:t>mere </a:t>
            </a:r>
            <a:r>
              <a:rPr lang="en-GB" dirty="0"/>
              <a:t>men?</a:t>
            </a:r>
          </a:p>
        </p:txBody>
      </p:sp>
    </p:spTree>
    <p:extLst>
      <p:ext uri="{BB962C8B-B14F-4D97-AF65-F5344CB8AC3E}">
        <p14:creationId xmlns:p14="http://schemas.microsoft.com/office/powerpoint/2010/main" val="2536599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4F6D2-5378-CAE9-9A36-C4CD0847F8FC}"/>
              </a:ext>
            </a:extLst>
          </p:cNvPr>
          <p:cNvPicPr>
            <a:picLocks noChangeAspect="1"/>
          </p:cNvPicPr>
          <p:nvPr/>
        </p:nvPicPr>
        <p:blipFill>
          <a:blip r:embed="rId2">
            <a:alphaModFix amt="65000"/>
          </a:blip>
          <a:stretch>
            <a:fillRect/>
          </a:stretch>
        </p:blipFill>
        <p:spPr>
          <a:xfrm>
            <a:off x="1148358" y="0"/>
            <a:ext cx="6847284" cy="6858000"/>
          </a:xfrm>
          <a:prstGeom prst="rect">
            <a:avLst/>
          </a:prstGeom>
          <a:effectLst>
            <a:softEdge rad="82550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pPr lvl="0"/>
            <a:r>
              <a:rPr lang="en-US" dirty="0"/>
              <a:t>#2 - False prophets</a:t>
            </a:r>
            <a:br>
              <a:rPr lang="en-US" dirty="0"/>
            </a:br>
            <a:r>
              <a:rPr lang="en-US" dirty="0"/>
              <a:t>(who speak falsely on God’s behalf) </a:t>
            </a:r>
            <a:endParaRPr lang="en-GB" dirty="0"/>
          </a:p>
        </p:txBody>
      </p:sp>
    </p:spTree>
    <p:extLst>
      <p:ext uri="{BB962C8B-B14F-4D97-AF65-F5344CB8AC3E}">
        <p14:creationId xmlns:p14="http://schemas.microsoft.com/office/powerpoint/2010/main" val="1558723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4F6D2-5378-CAE9-9A36-C4CD0847F8FC}"/>
              </a:ext>
            </a:extLst>
          </p:cNvPr>
          <p:cNvPicPr>
            <a:picLocks noChangeAspect="1"/>
          </p:cNvPicPr>
          <p:nvPr/>
        </p:nvPicPr>
        <p:blipFill>
          <a:blip r:embed="rId2">
            <a:alphaModFix amt="65000"/>
          </a:blip>
          <a:stretch>
            <a:fillRect/>
          </a:stretch>
        </p:blipFill>
        <p:spPr>
          <a:xfrm>
            <a:off x="1148358" y="0"/>
            <a:ext cx="6847284" cy="6858000"/>
          </a:xfrm>
          <a:prstGeom prst="rect">
            <a:avLst/>
          </a:prstGeom>
          <a:effectLst>
            <a:softEdge rad="825500"/>
          </a:effectLst>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1Jn 4:1 - </a:t>
            </a:r>
            <a:r>
              <a:rPr lang="en-GB" dirty="0"/>
              <a:t>Beloved, do not believe every spirit, but test the spirits, whether they are of God; because many false prophets have gone out into the world.</a:t>
            </a:r>
          </a:p>
        </p:txBody>
      </p:sp>
    </p:spTree>
    <p:extLst>
      <p:ext uri="{BB962C8B-B14F-4D97-AF65-F5344CB8AC3E}">
        <p14:creationId xmlns:p14="http://schemas.microsoft.com/office/powerpoint/2010/main" val="225419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18AFF-63E9-0632-2FB3-8BA0856E38AA}"/>
              </a:ext>
            </a:extLst>
          </p:cNvPr>
          <p:cNvPicPr>
            <a:picLocks noChangeAspect="1"/>
          </p:cNvPicPr>
          <p:nvPr/>
        </p:nvPicPr>
        <p:blipFill rotWithShape="1">
          <a:blip r:embed="rId2">
            <a:alphaModFix amt="75000"/>
          </a:blip>
          <a:srcRect l="5740" r="24704"/>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pPr lvl="0"/>
            <a:r>
              <a:rPr lang="en-US" dirty="0"/>
              <a:t>#3 - False teachers</a:t>
            </a:r>
            <a:br>
              <a:rPr lang="en-US" dirty="0"/>
            </a:br>
            <a:r>
              <a:rPr lang="en-US" dirty="0"/>
              <a:t>(those who teach false doctrines)</a:t>
            </a:r>
            <a:endParaRPr lang="en-GB" dirty="0"/>
          </a:p>
        </p:txBody>
      </p:sp>
    </p:spTree>
    <p:extLst>
      <p:ext uri="{BB962C8B-B14F-4D97-AF65-F5344CB8AC3E}">
        <p14:creationId xmlns:p14="http://schemas.microsoft.com/office/powerpoint/2010/main" val="2957418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18AFF-63E9-0632-2FB3-8BA0856E38AA}"/>
              </a:ext>
            </a:extLst>
          </p:cNvPr>
          <p:cNvPicPr>
            <a:picLocks noChangeAspect="1"/>
          </p:cNvPicPr>
          <p:nvPr/>
        </p:nvPicPr>
        <p:blipFill rotWithShape="1">
          <a:blip r:embed="rId2">
            <a:alphaModFix/>
          </a:blip>
          <a:srcRect l="5740" r="24704"/>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Tit 1:10 - </a:t>
            </a:r>
            <a:r>
              <a:rPr lang="en-GB" dirty="0"/>
              <a:t>For there are many insubordinate, both idle talkers and deceivers, especially those of the circumcision,</a:t>
            </a:r>
          </a:p>
        </p:txBody>
      </p:sp>
    </p:spTree>
    <p:extLst>
      <p:ext uri="{BB962C8B-B14F-4D97-AF65-F5344CB8AC3E}">
        <p14:creationId xmlns:p14="http://schemas.microsoft.com/office/powerpoint/2010/main" val="1898156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18AFF-63E9-0632-2FB3-8BA0856E38AA}"/>
              </a:ext>
            </a:extLst>
          </p:cNvPr>
          <p:cNvPicPr>
            <a:picLocks noChangeAspect="1"/>
          </p:cNvPicPr>
          <p:nvPr/>
        </p:nvPicPr>
        <p:blipFill rotWithShape="1">
          <a:blip r:embed="rId2">
            <a:alphaModFix/>
          </a:blip>
          <a:srcRect l="5740" r="24704"/>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Tit 1:11 - </a:t>
            </a:r>
            <a:r>
              <a:rPr lang="en-GB" dirty="0"/>
              <a:t>whose mouths must be stopped, who subvert whole households, teaching things which they ought not, for the sake of dishonest gain.</a:t>
            </a:r>
          </a:p>
        </p:txBody>
      </p:sp>
    </p:spTree>
    <p:extLst>
      <p:ext uri="{BB962C8B-B14F-4D97-AF65-F5344CB8AC3E}">
        <p14:creationId xmlns:p14="http://schemas.microsoft.com/office/powerpoint/2010/main" val="809895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AF4C2-8D6D-508E-5C0F-7EC05BA8DE95}"/>
              </a:ext>
            </a:extLst>
          </p:cNvPr>
          <p:cNvPicPr>
            <a:picLocks noChangeAspect="1"/>
          </p:cNvPicPr>
          <p:nvPr/>
        </p:nvPicPr>
        <p:blipFill rotWithShape="1">
          <a:blip r:embed="rId3"/>
          <a:srcRect l="26670"/>
          <a:stretch/>
        </p:blipFill>
        <p:spPr>
          <a:xfrm>
            <a:off x="0" y="-1278"/>
            <a:ext cx="9142654" cy="6859278"/>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0537" y="1808340"/>
            <a:ext cx="4231037" cy="3786720"/>
          </a:xfrm>
        </p:spPr>
        <p:txBody>
          <a:bodyPr>
            <a:normAutofit/>
          </a:bodyPr>
          <a:lstStyle/>
          <a:p>
            <a:r>
              <a:rPr lang="en-GB" dirty="0"/>
              <a:t>Preparation for the Last Days</a:t>
            </a:r>
          </a:p>
        </p:txBody>
      </p:sp>
    </p:spTree>
    <p:extLst>
      <p:ext uri="{BB962C8B-B14F-4D97-AF65-F5344CB8AC3E}">
        <p14:creationId xmlns:p14="http://schemas.microsoft.com/office/powerpoint/2010/main" val="105028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DBB77-4248-6C1A-C805-29A75B142211}"/>
              </a:ext>
            </a:extLst>
          </p:cNvPr>
          <p:cNvPicPr>
            <a:picLocks noChangeAspect="1"/>
          </p:cNvPicPr>
          <p:nvPr/>
        </p:nvPicPr>
        <p:blipFill rotWithShape="1">
          <a:blip r:embed="rId2"/>
          <a:srcRect l="4339" r="6911"/>
          <a:stretch/>
        </p:blipFill>
        <p:spPr>
          <a:xfrm>
            <a:off x="0" y="1"/>
            <a:ext cx="9144000" cy="6858000"/>
          </a:xfrm>
          <a:prstGeom prst="rect">
            <a:avLst/>
          </a:prstGeom>
        </p:spPr>
      </p:pic>
      <p:sp>
        <p:nvSpPr>
          <p:cNvPr id="2" name="Title 1">
            <a:extLst>
              <a:ext uri="{FF2B5EF4-FFF2-40B4-BE49-F238E27FC236}">
                <a16:creationId xmlns:a16="http://schemas.microsoft.com/office/drawing/2014/main" id="{78D5400F-0310-5427-6F3E-76C118D043E8}"/>
              </a:ext>
            </a:extLst>
          </p:cNvPr>
          <p:cNvSpPr>
            <a:spLocks noGrp="1"/>
          </p:cNvSpPr>
          <p:nvPr>
            <p:ph type="title"/>
          </p:nvPr>
        </p:nvSpPr>
        <p:spPr>
          <a:xfrm>
            <a:off x="213360" y="386239"/>
            <a:ext cx="4826000" cy="6085522"/>
          </a:xfrm>
        </p:spPr>
        <p:txBody>
          <a:bodyPr/>
          <a:lstStyle/>
          <a:p>
            <a:r>
              <a:rPr lang="en-US" dirty="0"/>
              <a:t>A religious hypocrite will usually have an external show of godliness and be outwardly righteous before men, yet:</a:t>
            </a:r>
          </a:p>
        </p:txBody>
      </p:sp>
    </p:spTree>
    <p:extLst>
      <p:ext uri="{BB962C8B-B14F-4D97-AF65-F5344CB8AC3E}">
        <p14:creationId xmlns:p14="http://schemas.microsoft.com/office/powerpoint/2010/main" val="1145418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86F458-A5E3-749B-12C0-976BC7D772C4}"/>
              </a:ext>
            </a:extLst>
          </p:cNvPr>
          <p:cNvPicPr>
            <a:picLocks noChangeAspect="1"/>
          </p:cNvPicPr>
          <p:nvPr/>
        </p:nvPicPr>
        <p:blipFill rotWithShape="1">
          <a:blip r:embed="rId2"/>
          <a:srcRect l="4339" r="6911"/>
          <a:stretch/>
        </p:blipFill>
        <p:spPr>
          <a:xfrm>
            <a:off x="0" y="1"/>
            <a:ext cx="9144000" cy="6858000"/>
          </a:xfrm>
          <a:prstGeom prst="rect">
            <a:avLst/>
          </a:prstGeom>
        </p:spPr>
      </p:pic>
      <p:sp>
        <p:nvSpPr>
          <p:cNvPr id="3" name="Content Placeholder 2">
            <a:extLst>
              <a:ext uri="{FF2B5EF4-FFF2-40B4-BE49-F238E27FC236}">
                <a16:creationId xmlns:a16="http://schemas.microsoft.com/office/drawing/2014/main" id="{DF6CDE6F-9ABF-C419-755C-4AC24E23A69D}"/>
              </a:ext>
            </a:extLst>
          </p:cNvPr>
          <p:cNvSpPr>
            <a:spLocks noGrp="1"/>
          </p:cNvSpPr>
          <p:nvPr>
            <p:ph idx="1"/>
          </p:nvPr>
        </p:nvSpPr>
        <p:spPr>
          <a:xfrm>
            <a:off x="243840" y="548640"/>
            <a:ext cx="5262880" cy="5872480"/>
          </a:xfrm>
        </p:spPr>
        <p:txBody>
          <a:bodyPr>
            <a:normAutofit lnSpcReduction="10000"/>
          </a:bodyPr>
          <a:lstStyle/>
          <a:p>
            <a:r>
              <a:rPr lang="en-US" dirty="0"/>
              <a:t>They do not fear God – they do whatever they want to do.</a:t>
            </a:r>
          </a:p>
          <a:p>
            <a:r>
              <a:rPr lang="en-US" dirty="0"/>
              <a:t>They don’t worship God – but merely pray for themselves.</a:t>
            </a:r>
          </a:p>
          <a:p>
            <a:r>
              <a:rPr lang="en-US" dirty="0"/>
              <a:t>They don’t serve God – never giving of themselves (time, possessions, emotions, etc.).</a:t>
            </a:r>
          </a:p>
          <a:p>
            <a:r>
              <a:rPr lang="en-US" dirty="0"/>
              <a:t>They don’t allow God to change them!</a:t>
            </a:r>
          </a:p>
        </p:txBody>
      </p:sp>
    </p:spTree>
    <p:extLst>
      <p:ext uri="{BB962C8B-B14F-4D97-AF65-F5344CB8AC3E}">
        <p14:creationId xmlns:p14="http://schemas.microsoft.com/office/powerpoint/2010/main" val="2776123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E57B7D-50BA-53E1-D61E-3C2C4B788710}"/>
              </a:ext>
            </a:extLst>
          </p:cNvPr>
          <p:cNvPicPr>
            <a:picLocks noChangeAspect="1"/>
          </p:cNvPicPr>
          <p:nvPr/>
        </p:nvPicPr>
        <p:blipFill rotWithShape="1">
          <a:blip r:embed="rId2"/>
          <a:srcRect l="4339" r="6911"/>
          <a:stretch/>
        </p:blipFill>
        <p:spPr>
          <a:xfrm>
            <a:off x="0" y="1"/>
            <a:ext cx="9144000" cy="6858000"/>
          </a:xfrm>
          <a:prstGeom prst="rect">
            <a:avLst/>
          </a:prstGeom>
        </p:spPr>
      </p:pic>
      <p:sp>
        <p:nvSpPr>
          <p:cNvPr id="2" name="Title 1">
            <a:extLst>
              <a:ext uri="{FF2B5EF4-FFF2-40B4-BE49-F238E27FC236}">
                <a16:creationId xmlns:a16="http://schemas.microsoft.com/office/drawing/2014/main" id="{1D705D2E-1001-8698-C3E7-69933B6933CA}"/>
              </a:ext>
            </a:extLst>
          </p:cNvPr>
          <p:cNvSpPr>
            <a:spLocks noGrp="1"/>
          </p:cNvSpPr>
          <p:nvPr>
            <p:ph type="title"/>
          </p:nvPr>
        </p:nvSpPr>
        <p:spPr>
          <a:xfrm>
            <a:off x="457200" y="274638"/>
            <a:ext cx="4927600" cy="5983922"/>
          </a:xfrm>
        </p:spPr>
        <p:txBody>
          <a:bodyPr>
            <a:normAutofit/>
          </a:bodyPr>
          <a:lstStyle/>
          <a:p>
            <a:r>
              <a:rPr lang="en-US" dirty="0"/>
              <a:t>How to recognize them?</a:t>
            </a:r>
          </a:p>
        </p:txBody>
      </p:sp>
    </p:spTree>
    <p:extLst>
      <p:ext uri="{BB962C8B-B14F-4D97-AF65-F5344CB8AC3E}">
        <p14:creationId xmlns:p14="http://schemas.microsoft.com/office/powerpoint/2010/main" val="976075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lstStyle/>
          <a:p>
            <a:r>
              <a:rPr lang="en-US" dirty="0"/>
              <a:t>They are not wise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lnSpcReduction="10000"/>
          </a:bodyPr>
          <a:lstStyle/>
          <a:p>
            <a:pPr marL="0" indent="0" algn="ctr">
              <a:buNone/>
            </a:pPr>
            <a:r>
              <a:rPr lang="en-US" dirty="0"/>
              <a:t>James 3:13-16</a:t>
            </a:r>
          </a:p>
          <a:p>
            <a:pPr marL="0" indent="0" algn="ctr">
              <a:buNone/>
            </a:pPr>
            <a:r>
              <a:rPr lang="en-US" dirty="0"/>
              <a:t>13 - Who is wise and understanding among you? Let him show by good conduct that his works are done in the meekness of wisdom.  </a:t>
            </a:r>
          </a:p>
          <a:p>
            <a:pPr marL="0" indent="0" algn="ctr">
              <a:buNone/>
            </a:pPr>
            <a:r>
              <a:rPr lang="en-US" dirty="0"/>
              <a:t>14 - But if you have bitter envy and self-seeking in your hearts, do not boast and lie against the truth.</a:t>
            </a:r>
          </a:p>
          <a:p>
            <a:pPr marL="0" indent="0">
              <a:buNone/>
            </a:pPr>
            <a:endParaRPr lang="en-US" dirty="0"/>
          </a:p>
        </p:txBody>
      </p:sp>
    </p:spTree>
    <p:extLst>
      <p:ext uri="{BB962C8B-B14F-4D97-AF65-F5344CB8AC3E}">
        <p14:creationId xmlns:p14="http://schemas.microsoft.com/office/powerpoint/2010/main" val="3150492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lstStyle/>
          <a:p>
            <a:r>
              <a:rPr lang="en-US" dirty="0"/>
              <a:t>They are not wise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James 3:13-16</a:t>
            </a:r>
          </a:p>
          <a:p>
            <a:pPr marL="0" indent="0" algn="ctr">
              <a:buNone/>
            </a:pPr>
            <a:r>
              <a:rPr lang="en-GB" dirty="0"/>
              <a:t>15 - This wisdom does not descend from above, but </a:t>
            </a:r>
            <a:r>
              <a:rPr lang="en-GB" i="1" dirty="0"/>
              <a:t>is</a:t>
            </a:r>
            <a:r>
              <a:rPr lang="en-GB" dirty="0"/>
              <a:t> earthly, sensual, demonic.</a:t>
            </a:r>
          </a:p>
          <a:p>
            <a:pPr marL="0" indent="0" algn="ctr">
              <a:buNone/>
            </a:pPr>
            <a:r>
              <a:rPr lang="en-GB" dirty="0"/>
              <a:t>16 - For where envy and self-seeking </a:t>
            </a:r>
            <a:r>
              <a:rPr lang="en-GB" i="1" dirty="0"/>
              <a:t>exist,</a:t>
            </a:r>
            <a:r>
              <a:rPr lang="en-GB" dirty="0"/>
              <a:t> confusion and every evil thing </a:t>
            </a:r>
            <a:r>
              <a:rPr lang="en-GB" i="1" dirty="0"/>
              <a:t>are</a:t>
            </a:r>
            <a:r>
              <a:rPr lang="en-GB" dirty="0"/>
              <a:t> there.</a:t>
            </a:r>
          </a:p>
          <a:p>
            <a:pPr marL="0" indent="0">
              <a:buNone/>
            </a:pPr>
            <a:endParaRPr lang="en-US" dirty="0"/>
          </a:p>
        </p:txBody>
      </p:sp>
    </p:spTree>
    <p:extLst>
      <p:ext uri="{BB962C8B-B14F-4D97-AF65-F5344CB8AC3E}">
        <p14:creationId xmlns:p14="http://schemas.microsoft.com/office/powerpoint/2010/main" val="750780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are not hospitable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3 John 1:9,10</a:t>
            </a:r>
          </a:p>
          <a:p>
            <a:pPr marL="0" indent="0" algn="ctr">
              <a:buNone/>
            </a:pPr>
            <a:r>
              <a:rPr lang="en-GB" dirty="0"/>
              <a:t>9 - I wrote to the church, but Diotrephes, who loves to have the </a:t>
            </a:r>
            <a:r>
              <a:rPr lang="en-GB" dirty="0" err="1"/>
              <a:t>preeminence</a:t>
            </a:r>
            <a:r>
              <a:rPr lang="en-GB" dirty="0"/>
              <a:t> among them, does not receive us. </a:t>
            </a:r>
          </a:p>
        </p:txBody>
      </p:sp>
    </p:spTree>
    <p:extLst>
      <p:ext uri="{BB962C8B-B14F-4D97-AF65-F5344CB8AC3E}">
        <p14:creationId xmlns:p14="http://schemas.microsoft.com/office/powerpoint/2010/main" val="753679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are not hospitable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3 John 1:9,10</a:t>
            </a:r>
          </a:p>
          <a:p>
            <a:pPr marL="0" indent="0" algn="ctr">
              <a:buNone/>
            </a:pPr>
            <a:r>
              <a:rPr lang="en-GB" dirty="0"/>
              <a:t>10 - Therefore, if I come, I will call to mind his deeds which he does, prating against us with malicious words. And not content with that, he himself does not receive the brethren, and forbids those who wish to, putting </a:t>
            </a:r>
            <a:r>
              <a:rPr lang="en-GB" i="1" dirty="0"/>
              <a:t>them </a:t>
            </a:r>
            <a:r>
              <a:rPr lang="en-GB" dirty="0"/>
              <a:t>out of the church. </a:t>
            </a:r>
            <a:endParaRPr lang="en-US" dirty="0"/>
          </a:p>
        </p:txBody>
      </p:sp>
    </p:spTree>
    <p:extLst>
      <p:ext uri="{BB962C8B-B14F-4D97-AF65-F5344CB8AC3E}">
        <p14:creationId xmlns:p14="http://schemas.microsoft.com/office/powerpoint/2010/main" val="2011197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are not holy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3 John 1:11</a:t>
            </a:r>
          </a:p>
          <a:p>
            <a:pPr marL="0" indent="0" algn="ctr">
              <a:buNone/>
            </a:pPr>
            <a:r>
              <a:rPr lang="en-GB" dirty="0"/>
              <a:t>Beloved, do not imitate what is evil, but what is good. He who does good is of God, but he who does evil has not seen God. </a:t>
            </a:r>
          </a:p>
        </p:txBody>
      </p:sp>
    </p:spTree>
    <p:extLst>
      <p:ext uri="{BB962C8B-B14F-4D97-AF65-F5344CB8AC3E}">
        <p14:creationId xmlns:p14="http://schemas.microsoft.com/office/powerpoint/2010/main" val="2379051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charRg st="12" end="136"/>
                                            </p:txEl>
                                          </p:spTgt>
                                        </p:tgtEl>
                                        <p:attrNameLst>
                                          <p:attrName>style.visibility</p:attrName>
                                        </p:attrNameLst>
                                      </p:cBhvr>
                                      <p:to>
                                        <p:strVal val="visible"/>
                                      </p:to>
                                    </p:set>
                                    <p:animEffect transition="in" filter="fade">
                                      <p:cBhvr>
                                        <p:cTn id="15" dur="500"/>
                                        <p:tgtEl>
                                          <p:spTgt spid="3">
                                            <p:txEl>
                                              <p:charRg st="12"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do not believe the truth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John 3:19-21</a:t>
            </a:r>
          </a:p>
          <a:p>
            <a:pPr marL="0" indent="0" algn="ctr">
              <a:buNone/>
            </a:pPr>
            <a:r>
              <a:rPr lang="en-GB" dirty="0"/>
              <a:t>19 - And this is the condemnation, that the light has come into the world, and men loved darkness rather than light, because their deeds were evil. </a:t>
            </a:r>
          </a:p>
        </p:txBody>
      </p:sp>
    </p:spTree>
    <p:extLst>
      <p:ext uri="{BB962C8B-B14F-4D97-AF65-F5344CB8AC3E}">
        <p14:creationId xmlns:p14="http://schemas.microsoft.com/office/powerpoint/2010/main" val="3951110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charRg st="13" end="162"/>
                                            </p:txEl>
                                          </p:spTgt>
                                        </p:tgtEl>
                                        <p:attrNameLst>
                                          <p:attrName>style.visibility</p:attrName>
                                        </p:attrNameLst>
                                      </p:cBhvr>
                                      <p:to>
                                        <p:strVal val="visible"/>
                                      </p:to>
                                    </p:set>
                                    <p:animEffect transition="in" filter="fade">
                                      <p:cBhvr>
                                        <p:cTn id="15" dur="500"/>
                                        <p:tgtEl>
                                          <p:spTgt spid="3">
                                            <p:txEl>
                                              <p:charRg st="13"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do not believe the truth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John 3:19-21</a:t>
            </a:r>
          </a:p>
          <a:p>
            <a:pPr marL="0" indent="0" algn="ctr">
              <a:buNone/>
            </a:pPr>
            <a:r>
              <a:rPr lang="en-GB" dirty="0"/>
              <a:t>20 - For everyone practicing evil hates the light and does not come to the light, lest his deeds should be exposed. . </a:t>
            </a:r>
          </a:p>
        </p:txBody>
      </p:sp>
    </p:spTree>
    <p:extLst>
      <p:ext uri="{BB962C8B-B14F-4D97-AF65-F5344CB8AC3E}">
        <p14:creationId xmlns:p14="http://schemas.microsoft.com/office/powerpoint/2010/main" val="1493985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2556-2A39-4346-09F2-2923EB9D9F1E}"/>
              </a:ext>
            </a:extLst>
          </p:cNvPr>
          <p:cNvSpPr>
            <a:spLocks noGrp="1"/>
          </p:cNvSpPr>
          <p:nvPr>
            <p:ph type="title"/>
          </p:nvPr>
        </p:nvSpPr>
        <p:spPr>
          <a:xfrm>
            <a:off x="457200" y="274638"/>
            <a:ext cx="8229600" cy="6343876"/>
          </a:xfrm>
        </p:spPr>
        <p:txBody>
          <a:bodyPr/>
          <a:lstStyle/>
          <a:p>
            <a:r>
              <a:rPr lang="en-US" dirty="0"/>
              <a:t>Today I want to deal with the last in the list of 19 characteristics of people in the last days:</a:t>
            </a:r>
          </a:p>
        </p:txBody>
      </p:sp>
    </p:spTree>
    <p:extLst>
      <p:ext uri="{BB962C8B-B14F-4D97-AF65-F5344CB8AC3E}">
        <p14:creationId xmlns:p14="http://schemas.microsoft.com/office/powerpoint/2010/main" val="15827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do not believe the truth -</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John 3:19-21</a:t>
            </a:r>
          </a:p>
          <a:p>
            <a:pPr marL="0" indent="0" algn="ctr">
              <a:buNone/>
            </a:pPr>
            <a:r>
              <a:rPr lang="en-GB" dirty="0"/>
              <a:t>21 </a:t>
            </a:r>
            <a:r>
              <a:rPr lang="en-GB" b="1" dirty="0"/>
              <a:t>- </a:t>
            </a:r>
            <a:r>
              <a:rPr lang="en-GB" dirty="0"/>
              <a:t>But he who does the truth comes to the light, that his deeds may be clearly seen, that they have been done in God." </a:t>
            </a:r>
          </a:p>
        </p:txBody>
      </p:sp>
    </p:spTree>
    <p:extLst>
      <p:ext uri="{BB962C8B-B14F-4D97-AF65-F5344CB8AC3E}">
        <p14:creationId xmlns:p14="http://schemas.microsoft.com/office/powerpoint/2010/main" val="1962791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a:xfrm>
            <a:off x="457200" y="274638"/>
            <a:ext cx="5374640" cy="5760402"/>
          </a:xfrm>
        </p:spPr>
        <p:txBody>
          <a:bodyPr>
            <a:normAutofit/>
          </a:bodyPr>
          <a:lstStyle/>
          <a:p>
            <a:r>
              <a:rPr lang="en-US" dirty="0"/>
              <a:t>Also, religious hypocrites cause trouble:</a:t>
            </a:r>
          </a:p>
        </p:txBody>
      </p:sp>
    </p:spTree>
    <p:extLst>
      <p:ext uri="{BB962C8B-B14F-4D97-AF65-F5344CB8AC3E}">
        <p14:creationId xmlns:p14="http://schemas.microsoft.com/office/powerpoint/2010/main" val="1082962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take advantage of the weak:</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2 Timothy 3:6</a:t>
            </a:r>
          </a:p>
          <a:p>
            <a:pPr marL="0" indent="0" algn="ctr">
              <a:buNone/>
            </a:pPr>
            <a:r>
              <a:rPr lang="en-GB" dirty="0"/>
              <a:t>For of this sort are those who creep into households and make captives of gullible women loaded down with sins, led away by various lusts,</a:t>
            </a:r>
          </a:p>
        </p:txBody>
      </p:sp>
    </p:spTree>
    <p:extLst>
      <p:ext uri="{BB962C8B-B14F-4D97-AF65-F5344CB8AC3E}">
        <p14:creationId xmlns:p14="http://schemas.microsoft.com/office/powerpoint/2010/main" val="1360963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charRg st="14" end="153"/>
                                            </p:txEl>
                                          </p:spTgt>
                                        </p:tgtEl>
                                        <p:attrNameLst>
                                          <p:attrName>style.visibility</p:attrName>
                                        </p:attrNameLst>
                                      </p:cBhvr>
                                      <p:to>
                                        <p:strVal val="visible"/>
                                      </p:to>
                                    </p:set>
                                    <p:animEffect transition="in" filter="fade">
                                      <p:cBhvr>
                                        <p:cTn id="15" dur="500"/>
                                        <p:tgtEl>
                                          <p:spTgt spid="3">
                                            <p:txEl>
                                              <p:charRg st="14" end="1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fontScale="90000"/>
          </a:bodyPr>
          <a:lstStyle/>
          <a:p>
            <a:r>
              <a:rPr lang="en-US" dirty="0"/>
              <a:t>They appear to be righteous, </a:t>
            </a:r>
            <a:br>
              <a:rPr lang="en-US" dirty="0"/>
            </a:br>
            <a:r>
              <a:rPr lang="en-US" dirty="0"/>
              <a:t>but are not:</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GB" dirty="0"/>
              <a:t>Matthew 23:27,28</a:t>
            </a:r>
          </a:p>
          <a:p>
            <a:pPr marL="0" indent="0" algn="ctr">
              <a:buNone/>
            </a:pPr>
            <a:r>
              <a:rPr lang="en-GB" dirty="0"/>
              <a:t>"Woe to you, scribes and Pharisees, hypocrites! For you are like whitewashed tombs which indeed appear beautiful outwardly, but inside are full of dead men's bones and all uncleanness.</a:t>
            </a:r>
          </a:p>
        </p:txBody>
      </p:sp>
    </p:spTree>
    <p:extLst>
      <p:ext uri="{BB962C8B-B14F-4D97-AF65-F5344CB8AC3E}">
        <p14:creationId xmlns:p14="http://schemas.microsoft.com/office/powerpoint/2010/main" val="1625818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charRg st="17" end="202"/>
                                            </p:txEl>
                                          </p:spTgt>
                                        </p:tgtEl>
                                        <p:attrNameLst>
                                          <p:attrName>style.visibility</p:attrName>
                                        </p:attrNameLst>
                                      </p:cBhvr>
                                      <p:to>
                                        <p:strVal val="visible"/>
                                      </p:to>
                                    </p:set>
                                    <p:animEffect transition="in" filter="fade">
                                      <p:cBhvr>
                                        <p:cTn id="15" dur="500"/>
                                        <p:tgtEl>
                                          <p:spTgt spid="3">
                                            <p:txEl>
                                              <p:charRg st="17" end="20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fontScale="90000"/>
          </a:bodyPr>
          <a:lstStyle/>
          <a:p>
            <a:r>
              <a:rPr lang="en-US" dirty="0"/>
              <a:t>They appear to be righteous, </a:t>
            </a:r>
            <a:br>
              <a:rPr lang="en-US" dirty="0"/>
            </a:br>
            <a:r>
              <a:rPr lang="en-US" dirty="0"/>
              <a:t>but are not:</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GB" dirty="0"/>
              <a:t>Matthew 23:27,28</a:t>
            </a:r>
          </a:p>
          <a:p>
            <a:pPr marL="0" indent="0" algn="ctr">
              <a:buNone/>
            </a:pPr>
            <a:r>
              <a:rPr lang="en-GB" dirty="0"/>
              <a:t>Even so you also outwardly appear righteous to men, but inside you are full of hypocrisy and lawlessness. </a:t>
            </a:r>
          </a:p>
        </p:txBody>
      </p:sp>
    </p:spTree>
    <p:extLst>
      <p:ext uri="{BB962C8B-B14F-4D97-AF65-F5344CB8AC3E}">
        <p14:creationId xmlns:p14="http://schemas.microsoft.com/office/powerpoint/2010/main" val="2032954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charRg st="17" end="124"/>
                                            </p:txEl>
                                          </p:spTgt>
                                        </p:tgtEl>
                                        <p:attrNameLst>
                                          <p:attrName>style.visibility</p:attrName>
                                        </p:attrNameLst>
                                      </p:cBhvr>
                                      <p:to>
                                        <p:strVal val="visible"/>
                                      </p:to>
                                    </p:set>
                                    <p:animEffect transition="in" filter="fade">
                                      <p:cBhvr>
                                        <p:cTn id="7" dur="500"/>
                                        <p:tgtEl>
                                          <p:spTgt spid="3">
                                            <p:txEl>
                                              <p:charRg st="17" end="1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argue and generate strife:</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2 Timothy 2:23</a:t>
            </a:r>
          </a:p>
          <a:p>
            <a:pPr marL="0" indent="0" algn="ctr">
              <a:buNone/>
            </a:pPr>
            <a:r>
              <a:rPr lang="en-GB" dirty="0"/>
              <a:t>But avoid foolish and ignorant disputes, knowing that they generate strife.</a:t>
            </a:r>
          </a:p>
        </p:txBody>
      </p:sp>
    </p:spTree>
    <p:extLst>
      <p:ext uri="{BB962C8B-B14F-4D97-AF65-F5344CB8AC3E}">
        <p14:creationId xmlns:p14="http://schemas.microsoft.com/office/powerpoint/2010/main" val="2358564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charRg st="15" end="91"/>
                                            </p:txEl>
                                          </p:spTgt>
                                        </p:tgtEl>
                                        <p:attrNameLst>
                                          <p:attrName>style.visibility</p:attrName>
                                        </p:attrNameLst>
                                      </p:cBhvr>
                                      <p:to>
                                        <p:strVal val="visible"/>
                                      </p:to>
                                    </p:set>
                                    <p:animEffect transition="in" filter="fade">
                                      <p:cBhvr>
                                        <p:cTn id="15" dur="500"/>
                                        <p:tgtEl>
                                          <p:spTgt spid="3">
                                            <p:txEl>
                                              <p:charRg st="15" end="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EA720-A1F1-9823-127F-9ED018E7C47D}"/>
              </a:ext>
            </a:extLst>
          </p:cNvPr>
          <p:cNvPicPr>
            <a:picLocks noChangeAspect="1"/>
          </p:cNvPicPr>
          <p:nvPr/>
        </p:nvPicPr>
        <p:blipFill rotWithShape="1">
          <a:blip r:embed="rId2"/>
          <a:srcRect l="4339" r="6911"/>
          <a:stretch/>
        </p:blipFill>
        <p:spPr>
          <a:xfrm>
            <a:off x="2033268" y="1524953"/>
            <a:ext cx="7110731" cy="5333048"/>
          </a:xfrm>
          <a:prstGeom prst="rect">
            <a:avLst/>
          </a:prstGeom>
        </p:spPr>
      </p:pic>
      <p:sp>
        <p:nvSpPr>
          <p:cNvPr id="2" name="Title 1">
            <a:extLst>
              <a:ext uri="{FF2B5EF4-FFF2-40B4-BE49-F238E27FC236}">
                <a16:creationId xmlns:a16="http://schemas.microsoft.com/office/drawing/2014/main" id="{1FF41D96-D86C-83AB-A79A-97DA43CEBD86}"/>
              </a:ext>
            </a:extLst>
          </p:cNvPr>
          <p:cNvSpPr>
            <a:spLocks noGrp="1"/>
          </p:cNvSpPr>
          <p:nvPr>
            <p:ph type="title"/>
          </p:nvPr>
        </p:nvSpPr>
        <p:spPr/>
        <p:txBody>
          <a:bodyPr>
            <a:normAutofit/>
          </a:bodyPr>
          <a:lstStyle/>
          <a:p>
            <a:r>
              <a:rPr lang="en-US" dirty="0"/>
              <a:t>They cause others to fall:</a:t>
            </a:r>
          </a:p>
        </p:txBody>
      </p:sp>
      <p:sp>
        <p:nvSpPr>
          <p:cNvPr id="3" name="Content Placeholder 2">
            <a:extLst>
              <a:ext uri="{FF2B5EF4-FFF2-40B4-BE49-F238E27FC236}">
                <a16:creationId xmlns:a16="http://schemas.microsoft.com/office/drawing/2014/main" id="{8C79CAFF-250B-D378-6FEB-C3E6FA56C976}"/>
              </a:ext>
            </a:extLst>
          </p:cNvPr>
          <p:cNvSpPr>
            <a:spLocks noGrp="1"/>
          </p:cNvSpPr>
          <p:nvPr>
            <p:ph idx="1"/>
          </p:nvPr>
        </p:nvSpPr>
        <p:spPr>
          <a:xfrm>
            <a:off x="304800" y="1524953"/>
            <a:ext cx="5709920" cy="5257799"/>
          </a:xfrm>
        </p:spPr>
        <p:txBody>
          <a:bodyPr>
            <a:normAutofit/>
          </a:bodyPr>
          <a:lstStyle/>
          <a:p>
            <a:pPr marL="0" indent="0" algn="ctr">
              <a:buNone/>
            </a:pPr>
            <a:r>
              <a:rPr lang="en-US" dirty="0"/>
              <a:t>Matthew 23:15</a:t>
            </a:r>
          </a:p>
          <a:p>
            <a:pPr marL="0" indent="0" algn="ctr">
              <a:buNone/>
            </a:pPr>
            <a:r>
              <a:rPr lang="en-GB" dirty="0"/>
              <a:t>"Woe to you, scribes and Pharisees, hypocrites! For you travel land and sea to win one proselyte, and when he is won, you make him twice as much a son of hell as yourselves.</a:t>
            </a:r>
          </a:p>
        </p:txBody>
      </p:sp>
    </p:spTree>
    <p:extLst>
      <p:ext uri="{BB962C8B-B14F-4D97-AF65-F5344CB8AC3E}">
        <p14:creationId xmlns:p14="http://schemas.microsoft.com/office/powerpoint/2010/main" val="924713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charRg st="14" end="188"/>
                                            </p:txEl>
                                          </p:spTgt>
                                        </p:tgtEl>
                                        <p:attrNameLst>
                                          <p:attrName>style.visibility</p:attrName>
                                        </p:attrNameLst>
                                      </p:cBhvr>
                                      <p:to>
                                        <p:strVal val="visible"/>
                                      </p:to>
                                    </p:set>
                                    <p:animEffect transition="in" filter="fade">
                                      <p:cBhvr>
                                        <p:cTn id="15" dur="500"/>
                                        <p:tgtEl>
                                          <p:spTgt spid="3">
                                            <p:txEl>
                                              <p:charRg st="14" end="1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5717-A7B1-7C2E-764A-F54088D1579C}"/>
              </a:ext>
            </a:extLst>
          </p:cNvPr>
          <p:cNvSpPr>
            <a:spLocks noGrp="1"/>
          </p:cNvSpPr>
          <p:nvPr>
            <p:ph type="title"/>
          </p:nvPr>
        </p:nvSpPr>
        <p:spPr>
          <a:xfrm>
            <a:off x="457200" y="274638"/>
            <a:ext cx="8229600" cy="5333682"/>
          </a:xfrm>
        </p:spPr>
        <p:txBody>
          <a:bodyPr>
            <a:normAutofit/>
          </a:bodyPr>
          <a:lstStyle/>
          <a:p>
            <a:r>
              <a:rPr lang="en-US" dirty="0"/>
              <a:t>3 manifestations of religious hypocrisy:</a:t>
            </a:r>
          </a:p>
        </p:txBody>
      </p:sp>
    </p:spTree>
    <p:extLst>
      <p:ext uri="{BB962C8B-B14F-4D97-AF65-F5344CB8AC3E}">
        <p14:creationId xmlns:p14="http://schemas.microsoft.com/office/powerpoint/2010/main" val="752563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E7893-0691-73D6-4753-E70284CF622D}"/>
              </a:ext>
            </a:extLst>
          </p:cNvPr>
          <p:cNvPicPr>
            <a:picLocks noChangeAspect="1"/>
          </p:cNvPicPr>
          <p:nvPr/>
        </p:nvPicPr>
        <p:blipFill>
          <a:blip r:embed="rId2"/>
          <a:stretch>
            <a:fillRect/>
          </a:stretch>
        </p:blipFill>
        <p:spPr>
          <a:xfrm>
            <a:off x="5262880" y="1363788"/>
            <a:ext cx="3881120" cy="5494211"/>
          </a:xfrm>
          <a:prstGeom prst="rect">
            <a:avLst/>
          </a:prstGeom>
          <a:effectLst>
            <a:softEdge rad="653730"/>
          </a:effectLst>
        </p:spPr>
      </p:pic>
      <p:sp>
        <p:nvSpPr>
          <p:cNvPr id="2" name="Title 1">
            <a:extLst>
              <a:ext uri="{FF2B5EF4-FFF2-40B4-BE49-F238E27FC236}">
                <a16:creationId xmlns:a16="http://schemas.microsoft.com/office/drawing/2014/main" id="{04B28AC9-F19B-32B0-6345-ED7F540EC45F}"/>
              </a:ext>
            </a:extLst>
          </p:cNvPr>
          <p:cNvSpPr>
            <a:spLocks noGrp="1"/>
          </p:cNvSpPr>
          <p:nvPr>
            <p:ph type="title"/>
          </p:nvPr>
        </p:nvSpPr>
        <p:spPr/>
        <p:txBody>
          <a:bodyPr/>
          <a:lstStyle/>
          <a:p>
            <a:r>
              <a:rPr lang="en-US" dirty="0"/>
              <a:t>In the home</a:t>
            </a:r>
          </a:p>
        </p:txBody>
      </p:sp>
      <p:sp>
        <p:nvSpPr>
          <p:cNvPr id="3" name="Content Placeholder 2">
            <a:extLst>
              <a:ext uri="{FF2B5EF4-FFF2-40B4-BE49-F238E27FC236}">
                <a16:creationId xmlns:a16="http://schemas.microsoft.com/office/drawing/2014/main" id="{7100252B-8D9F-FA92-2659-34397404811F}"/>
              </a:ext>
            </a:extLst>
          </p:cNvPr>
          <p:cNvSpPr>
            <a:spLocks noGrp="1"/>
          </p:cNvSpPr>
          <p:nvPr>
            <p:ph idx="1"/>
          </p:nvPr>
        </p:nvSpPr>
        <p:spPr>
          <a:xfrm>
            <a:off x="457200" y="1417638"/>
            <a:ext cx="5334000" cy="5165724"/>
          </a:xfrm>
        </p:spPr>
        <p:txBody>
          <a:bodyPr>
            <a:normAutofit/>
          </a:bodyPr>
          <a:lstStyle/>
          <a:p>
            <a:r>
              <a:rPr lang="en-US" dirty="0"/>
              <a:t>When we say all the right things in church, yet do all the wrong things at home.</a:t>
            </a:r>
          </a:p>
          <a:p>
            <a:r>
              <a:rPr lang="en-US" dirty="0"/>
              <a:t>When we treat others in a godly way, yet treat family in an ungodly way. </a:t>
            </a:r>
          </a:p>
          <a:p>
            <a:r>
              <a:rPr lang="en-US" dirty="0"/>
              <a:t>When our children see ungodliness and hypocrisy in church.</a:t>
            </a:r>
          </a:p>
          <a:p>
            <a:pPr marL="0" indent="0">
              <a:buNone/>
            </a:pPr>
            <a:endParaRPr lang="en-US" dirty="0"/>
          </a:p>
        </p:txBody>
      </p:sp>
    </p:spTree>
    <p:extLst>
      <p:ext uri="{BB962C8B-B14F-4D97-AF65-F5344CB8AC3E}">
        <p14:creationId xmlns:p14="http://schemas.microsoft.com/office/powerpoint/2010/main" val="3497225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037755-D303-AE7D-323F-FE37E09B6CAF}"/>
              </a:ext>
            </a:extLst>
          </p:cNvPr>
          <p:cNvPicPr>
            <a:picLocks noChangeAspect="1"/>
          </p:cNvPicPr>
          <p:nvPr/>
        </p:nvPicPr>
        <p:blipFill rotWithShape="1">
          <a:blip r:embed="rId2"/>
          <a:srcRect l="6731" r="29178"/>
          <a:stretch/>
        </p:blipFill>
        <p:spPr>
          <a:xfrm>
            <a:off x="3852214" y="1367299"/>
            <a:ext cx="5291786" cy="5490701"/>
          </a:xfrm>
          <a:prstGeom prst="rect">
            <a:avLst/>
          </a:prstGeom>
          <a:effectLst>
            <a:softEdge rad="799369"/>
          </a:effectLst>
        </p:spPr>
      </p:pic>
      <p:sp>
        <p:nvSpPr>
          <p:cNvPr id="2" name="Title 1">
            <a:extLst>
              <a:ext uri="{FF2B5EF4-FFF2-40B4-BE49-F238E27FC236}">
                <a16:creationId xmlns:a16="http://schemas.microsoft.com/office/drawing/2014/main" id="{04B28AC9-F19B-32B0-6345-ED7F540EC45F}"/>
              </a:ext>
            </a:extLst>
          </p:cNvPr>
          <p:cNvSpPr>
            <a:spLocks noGrp="1"/>
          </p:cNvSpPr>
          <p:nvPr>
            <p:ph type="title"/>
          </p:nvPr>
        </p:nvSpPr>
        <p:spPr/>
        <p:txBody>
          <a:bodyPr/>
          <a:lstStyle/>
          <a:p>
            <a:r>
              <a:rPr lang="en-US" dirty="0"/>
              <a:t>In the media</a:t>
            </a:r>
          </a:p>
        </p:txBody>
      </p:sp>
      <p:sp>
        <p:nvSpPr>
          <p:cNvPr id="3" name="Content Placeholder 2">
            <a:extLst>
              <a:ext uri="{FF2B5EF4-FFF2-40B4-BE49-F238E27FC236}">
                <a16:creationId xmlns:a16="http://schemas.microsoft.com/office/drawing/2014/main" id="{7100252B-8D9F-FA92-2659-34397404811F}"/>
              </a:ext>
            </a:extLst>
          </p:cNvPr>
          <p:cNvSpPr>
            <a:spLocks noGrp="1"/>
          </p:cNvSpPr>
          <p:nvPr>
            <p:ph idx="1"/>
          </p:nvPr>
        </p:nvSpPr>
        <p:spPr>
          <a:xfrm>
            <a:off x="457200" y="1417638"/>
            <a:ext cx="4114800" cy="5165724"/>
          </a:xfrm>
        </p:spPr>
        <p:txBody>
          <a:bodyPr>
            <a:normAutofit/>
          </a:bodyPr>
          <a:lstStyle/>
          <a:p>
            <a:r>
              <a:rPr lang="en-US" dirty="0"/>
              <a:t>Those who make claims of belief but do ungodly things</a:t>
            </a:r>
          </a:p>
          <a:p>
            <a:r>
              <a:rPr lang="en-US" dirty="0"/>
              <a:t>Those who say that they are Christians yet embrace ideas of the world</a:t>
            </a:r>
          </a:p>
          <a:p>
            <a:pPr marL="0" indent="0">
              <a:buNone/>
            </a:pPr>
            <a:endParaRPr lang="en-US" dirty="0"/>
          </a:p>
        </p:txBody>
      </p:sp>
    </p:spTree>
    <p:extLst>
      <p:ext uri="{BB962C8B-B14F-4D97-AF65-F5344CB8AC3E}">
        <p14:creationId xmlns:p14="http://schemas.microsoft.com/office/powerpoint/2010/main" val="3285477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7FA57-9674-D56C-D9EC-BC308B88AD6B}"/>
              </a:ext>
            </a:extLst>
          </p:cNvPr>
          <p:cNvPicPr>
            <a:picLocks noChangeAspect="1"/>
          </p:cNvPicPr>
          <p:nvPr/>
        </p:nvPicPr>
        <p:blipFill rotWithShape="1">
          <a:blip r:embed="rId2">
            <a:alphaModFix amt="77000"/>
          </a:blip>
          <a:srcRect l="14574" r="15334"/>
          <a:stretch/>
        </p:blipFill>
        <p:spPr>
          <a:xfrm>
            <a:off x="-55984" y="0"/>
            <a:ext cx="9199984"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93139" cy="6321508"/>
          </a:xfrm>
        </p:spPr>
        <p:txBody>
          <a:bodyPr>
            <a:normAutofit/>
          </a:bodyPr>
          <a:lstStyle/>
          <a:p>
            <a:r>
              <a:rPr lang="en-GB" b="1" dirty="0"/>
              <a:t>2Ti 3:5 - …</a:t>
            </a:r>
            <a:r>
              <a:rPr lang="en-GB" dirty="0"/>
              <a:t>having a form of godliness but denying its power. And from such people turn away!</a:t>
            </a:r>
          </a:p>
        </p:txBody>
      </p:sp>
    </p:spTree>
    <p:extLst>
      <p:ext uri="{BB962C8B-B14F-4D97-AF65-F5344CB8AC3E}">
        <p14:creationId xmlns:p14="http://schemas.microsoft.com/office/powerpoint/2010/main" val="269584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E28FD-C8C3-3523-32C0-A36767505EB9}"/>
              </a:ext>
            </a:extLst>
          </p:cNvPr>
          <p:cNvPicPr>
            <a:picLocks noChangeAspect="1"/>
          </p:cNvPicPr>
          <p:nvPr/>
        </p:nvPicPr>
        <p:blipFill>
          <a:blip r:embed="rId2"/>
          <a:stretch>
            <a:fillRect/>
          </a:stretch>
        </p:blipFill>
        <p:spPr>
          <a:xfrm>
            <a:off x="3022282" y="812800"/>
            <a:ext cx="6121718" cy="6121718"/>
          </a:xfrm>
          <a:prstGeom prst="rect">
            <a:avLst/>
          </a:prstGeom>
          <a:effectLst>
            <a:softEdge rad="1270000"/>
          </a:effectLst>
        </p:spPr>
      </p:pic>
      <p:sp>
        <p:nvSpPr>
          <p:cNvPr id="2" name="Title 1">
            <a:extLst>
              <a:ext uri="{FF2B5EF4-FFF2-40B4-BE49-F238E27FC236}">
                <a16:creationId xmlns:a16="http://schemas.microsoft.com/office/drawing/2014/main" id="{04B28AC9-F19B-32B0-6345-ED7F540EC45F}"/>
              </a:ext>
            </a:extLst>
          </p:cNvPr>
          <p:cNvSpPr>
            <a:spLocks noGrp="1"/>
          </p:cNvSpPr>
          <p:nvPr>
            <p:ph type="title"/>
          </p:nvPr>
        </p:nvSpPr>
        <p:spPr/>
        <p:txBody>
          <a:bodyPr/>
          <a:lstStyle/>
          <a:p>
            <a:pPr lvl="0"/>
            <a:r>
              <a:rPr lang="en-US" dirty="0"/>
              <a:t>In doctrine/religious circles</a:t>
            </a:r>
            <a:endParaRPr lang="en-GB" dirty="0"/>
          </a:p>
        </p:txBody>
      </p:sp>
      <p:sp>
        <p:nvSpPr>
          <p:cNvPr id="3" name="Content Placeholder 2">
            <a:extLst>
              <a:ext uri="{FF2B5EF4-FFF2-40B4-BE49-F238E27FC236}">
                <a16:creationId xmlns:a16="http://schemas.microsoft.com/office/drawing/2014/main" id="{7100252B-8D9F-FA92-2659-34397404811F}"/>
              </a:ext>
            </a:extLst>
          </p:cNvPr>
          <p:cNvSpPr>
            <a:spLocks noGrp="1"/>
          </p:cNvSpPr>
          <p:nvPr>
            <p:ph idx="1"/>
          </p:nvPr>
        </p:nvSpPr>
        <p:spPr>
          <a:xfrm>
            <a:off x="457200" y="1417638"/>
            <a:ext cx="4114800" cy="5165724"/>
          </a:xfrm>
        </p:spPr>
        <p:txBody>
          <a:bodyPr>
            <a:normAutofit/>
          </a:bodyPr>
          <a:lstStyle/>
          <a:p>
            <a:r>
              <a:rPr lang="en-US" dirty="0"/>
              <a:t>Those who use their position as religious leaders to take advantage of people. </a:t>
            </a:r>
          </a:p>
          <a:p>
            <a:r>
              <a:rPr lang="en-US" dirty="0"/>
              <a:t>Those who claim to be seeking, yet never are able to grasp spiritual truth.</a:t>
            </a:r>
          </a:p>
          <a:p>
            <a:r>
              <a:rPr lang="en-US" dirty="0"/>
              <a:t>Those who stand against </a:t>
            </a:r>
            <a:r>
              <a:rPr lang="en-US"/>
              <a:t>the truth.</a:t>
            </a:r>
            <a:endParaRPr lang="en-US" dirty="0"/>
          </a:p>
          <a:p>
            <a:pPr marL="0" indent="0">
              <a:buNone/>
            </a:pPr>
            <a:endParaRPr lang="en-US" dirty="0"/>
          </a:p>
        </p:txBody>
      </p:sp>
    </p:spTree>
    <p:extLst>
      <p:ext uri="{BB962C8B-B14F-4D97-AF65-F5344CB8AC3E}">
        <p14:creationId xmlns:p14="http://schemas.microsoft.com/office/powerpoint/2010/main" val="1407965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67B6-1355-8CFF-2077-FEEC40758C9F}"/>
              </a:ext>
            </a:extLst>
          </p:cNvPr>
          <p:cNvSpPr>
            <a:spLocks noGrp="1"/>
          </p:cNvSpPr>
          <p:nvPr>
            <p:ph type="title"/>
          </p:nvPr>
        </p:nvSpPr>
        <p:spPr>
          <a:xfrm>
            <a:off x="457200" y="274638"/>
            <a:ext cx="3647440" cy="5780722"/>
          </a:xfrm>
        </p:spPr>
        <p:txBody>
          <a:bodyPr/>
          <a:lstStyle/>
          <a:p>
            <a:r>
              <a:rPr lang="en-US" dirty="0"/>
              <a:t>What does the bible tell us to do?</a:t>
            </a:r>
          </a:p>
        </p:txBody>
      </p:sp>
      <p:pic>
        <p:nvPicPr>
          <p:cNvPr id="4" name="Picture 3">
            <a:extLst>
              <a:ext uri="{FF2B5EF4-FFF2-40B4-BE49-F238E27FC236}">
                <a16:creationId xmlns:a16="http://schemas.microsoft.com/office/drawing/2014/main" id="{1A638287-DEE9-19D2-348B-B8DF52438593}"/>
              </a:ext>
            </a:extLst>
          </p:cNvPr>
          <p:cNvPicPr>
            <a:picLocks noChangeAspect="1"/>
          </p:cNvPicPr>
          <p:nvPr/>
        </p:nvPicPr>
        <p:blipFill>
          <a:blip r:embed="rId2"/>
          <a:stretch>
            <a:fillRect/>
          </a:stretch>
        </p:blipFill>
        <p:spPr>
          <a:xfrm>
            <a:off x="3833784" y="1002492"/>
            <a:ext cx="4853016" cy="4853016"/>
          </a:xfrm>
          <a:prstGeom prst="rect">
            <a:avLst/>
          </a:prstGeom>
        </p:spPr>
      </p:pic>
    </p:spTree>
    <p:extLst>
      <p:ext uri="{BB962C8B-B14F-4D97-AF65-F5344CB8AC3E}">
        <p14:creationId xmlns:p14="http://schemas.microsoft.com/office/powerpoint/2010/main" val="3262815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6313-456F-5B1A-D12F-92E69F9FA1CE}"/>
              </a:ext>
            </a:extLst>
          </p:cNvPr>
          <p:cNvSpPr>
            <a:spLocks noGrp="1"/>
          </p:cNvSpPr>
          <p:nvPr>
            <p:ph type="title"/>
          </p:nvPr>
        </p:nvSpPr>
        <p:spPr>
          <a:xfrm>
            <a:off x="457200" y="274638"/>
            <a:ext cx="8229600" cy="5760402"/>
          </a:xfrm>
        </p:spPr>
        <p:txBody>
          <a:bodyPr/>
          <a:lstStyle/>
          <a:p>
            <a:r>
              <a:rPr lang="en-US" dirty="0"/>
              <a:t>Turn away from them:</a:t>
            </a:r>
          </a:p>
        </p:txBody>
      </p:sp>
    </p:spTree>
    <p:extLst>
      <p:ext uri="{BB962C8B-B14F-4D97-AF65-F5344CB8AC3E}">
        <p14:creationId xmlns:p14="http://schemas.microsoft.com/office/powerpoint/2010/main" val="2675897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2Ti 3:5 - </a:t>
            </a:r>
            <a:r>
              <a:rPr lang="en-GB" dirty="0"/>
              <a:t>having a form of godliness but denying its power. And from such people turn away!</a:t>
            </a:r>
          </a:p>
        </p:txBody>
      </p:sp>
    </p:spTree>
    <p:extLst>
      <p:ext uri="{BB962C8B-B14F-4D97-AF65-F5344CB8AC3E}">
        <p14:creationId xmlns:p14="http://schemas.microsoft.com/office/powerpoint/2010/main" val="272480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dirty="0"/>
              <a:t>Avoid them:</a:t>
            </a:r>
          </a:p>
        </p:txBody>
      </p:sp>
    </p:spTree>
    <p:extLst>
      <p:ext uri="{BB962C8B-B14F-4D97-AF65-F5344CB8AC3E}">
        <p14:creationId xmlns:p14="http://schemas.microsoft.com/office/powerpoint/2010/main" val="277187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3">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Rom 16:17 - </a:t>
            </a:r>
            <a:r>
              <a:rPr lang="en-GB" dirty="0"/>
              <a:t>Now I urge you, brethren, note those who cause divisions and offenses, contrary to the doctrine which you learned, and avoid them.</a:t>
            </a:r>
          </a:p>
        </p:txBody>
      </p:sp>
    </p:spTree>
    <p:extLst>
      <p:ext uri="{BB962C8B-B14F-4D97-AF65-F5344CB8AC3E}">
        <p14:creationId xmlns:p14="http://schemas.microsoft.com/office/powerpoint/2010/main" val="20120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b="1" dirty="0"/>
              <a:t>Rom 16:18 -</a:t>
            </a:r>
            <a:r>
              <a:rPr lang="en-GB" dirty="0"/>
              <a:t> For those who are such do not serve our Lord Jesus Christ, but their own belly, and by smooth words and flattering speech deceive the hearts of the simple.</a:t>
            </a:r>
          </a:p>
        </p:txBody>
      </p:sp>
    </p:spTree>
    <p:extLst>
      <p:ext uri="{BB962C8B-B14F-4D97-AF65-F5344CB8AC3E}">
        <p14:creationId xmlns:p14="http://schemas.microsoft.com/office/powerpoint/2010/main" val="17824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dirty="0"/>
              <a:t>If they are believers we are told…</a:t>
            </a:r>
          </a:p>
        </p:txBody>
      </p:sp>
    </p:spTree>
    <p:extLst>
      <p:ext uri="{BB962C8B-B14F-4D97-AF65-F5344CB8AC3E}">
        <p14:creationId xmlns:p14="http://schemas.microsoft.com/office/powerpoint/2010/main" val="377919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142491"/>
          </a:xfrm>
        </p:spPr>
        <p:txBody>
          <a:bodyPr>
            <a:normAutofit/>
          </a:bodyPr>
          <a:lstStyle/>
          <a:p>
            <a:r>
              <a:rPr lang="en-GB" dirty="0"/>
              <a:t>Turn them back!</a:t>
            </a:r>
          </a:p>
        </p:txBody>
      </p:sp>
    </p:spTree>
    <p:extLst>
      <p:ext uri="{BB962C8B-B14F-4D97-AF65-F5344CB8AC3E}">
        <p14:creationId xmlns:p14="http://schemas.microsoft.com/office/powerpoint/2010/main" val="700468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Jam 5:19</a:t>
            </a:r>
            <a:r>
              <a:rPr lang="en-GB" dirty="0"/>
              <a:t> - Brethren, if anyone among you wanders from the truth, and someone turns him back,</a:t>
            </a:r>
            <a:r>
              <a:rPr lang="en-GB" b="1" dirty="0"/>
              <a:t> </a:t>
            </a:r>
            <a:endParaRPr lang="en-GB" dirty="0"/>
          </a:p>
        </p:txBody>
      </p:sp>
    </p:spTree>
    <p:extLst>
      <p:ext uri="{BB962C8B-B14F-4D97-AF65-F5344CB8AC3E}">
        <p14:creationId xmlns:p14="http://schemas.microsoft.com/office/powerpoint/2010/main" val="17661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693139" cy="6321508"/>
          </a:xfrm>
        </p:spPr>
        <p:txBody>
          <a:bodyPr>
            <a:normAutofit/>
          </a:bodyPr>
          <a:lstStyle/>
          <a:p>
            <a:r>
              <a:rPr lang="en-US" dirty="0"/>
              <a:t>One of the clear signs of the last days is: </a:t>
            </a:r>
            <a:endParaRPr lang="en-GB" dirty="0"/>
          </a:p>
        </p:txBody>
      </p:sp>
    </p:spTree>
    <p:extLst>
      <p:ext uri="{BB962C8B-B14F-4D97-AF65-F5344CB8AC3E}">
        <p14:creationId xmlns:p14="http://schemas.microsoft.com/office/powerpoint/2010/main" val="416933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Jam 5:20</a:t>
            </a:r>
            <a:r>
              <a:rPr lang="en-GB" dirty="0"/>
              <a:t> - let him know that he who turns a sinner from the error of his way will save a soul from death and cover a multitude of sins.</a:t>
            </a:r>
          </a:p>
        </p:txBody>
      </p:sp>
    </p:spTree>
    <p:extLst>
      <p:ext uri="{BB962C8B-B14F-4D97-AF65-F5344CB8AC3E}">
        <p14:creationId xmlns:p14="http://schemas.microsoft.com/office/powerpoint/2010/main" val="39653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dirty="0"/>
              <a:t>Restore them:</a:t>
            </a:r>
          </a:p>
        </p:txBody>
      </p:sp>
    </p:spTree>
    <p:extLst>
      <p:ext uri="{BB962C8B-B14F-4D97-AF65-F5344CB8AC3E}">
        <p14:creationId xmlns:p14="http://schemas.microsoft.com/office/powerpoint/2010/main" val="2216885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Gal 6:1 - </a:t>
            </a:r>
            <a:r>
              <a:rPr lang="en-GB" dirty="0"/>
              <a:t>Brethren, if a man is overtaken in any trespass, you who </a:t>
            </a:r>
            <a:r>
              <a:rPr lang="en-GB" i="1" dirty="0"/>
              <a:t>are</a:t>
            </a:r>
            <a:r>
              <a:rPr lang="en-GB" dirty="0"/>
              <a:t> spiritual restore such a one in a spirit of gentleness, considering yourself lest you also be tempted.</a:t>
            </a:r>
          </a:p>
        </p:txBody>
      </p:sp>
    </p:spTree>
    <p:extLst>
      <p:ext uri="{BB962C8B-B14F-4D97-AF65-F5344CB8AC3E}">
        <p14:creationId xmlns:p14="http://schemas.microsoft.com/office/powerpoint/2010/main" val="11503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dirty="0"/>
              <a:t>Admonish them:</a:t>
            </a:r>
          </a:p>
        </p:txBody>
      </p:sp>
    </p:spTree>
    <p:extLst>
      <p:ext uri="{BB962C8B-B14F-4D97-AF65-F5344CB8AC3E}">
        <p14:creationId xmlns:p14="http://schemas.microsoft.com/office/powerpoint/2010/main" val="537102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2Th 3:14 -</a:t>
            </a:r>
            <a:r>
              <a:rPr lang="en-GB" dirty="0"/>
              <a:t> And if anyone does not obey our word in this epistle, note that person and do not keep company with him, that he may be ashamed.</a:t>
            </a:r>
          </a:p>
        </p:txBody>
      </p:sp>
    </p:spTree>
    <p:extLst>
      <p:ext uri="{BB962C8B-B14F-4D97-AF65-F5344CB8AC3E}">
        <p14:creationId xmlns:p14="http://schemas.microsoft.com/office/powerpoint/2010/main" val="12080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2 Th 3:15 -</a:t>
            </a:r>
            <a:r>
              <a:rPr lang="en-GB" dirty="0"/>
              <a:t> Yet do not count </a:t>
            </a:r>
            <a:r>
              <a:rPr lang="en-GB" i="1" dirty="0"/>
              <a:t>him</a:t>
            </a:r>
            <a:r>
              <a:rPr lang="en-GB" dirty="0"/>
              <a:t> as an enemy, but admonish </a:t>
            </a:r>
            <a:r>
              <a:rPr lang="en-GB" i="1" dirty="0"/>
              <a:t>him</a:t>
            </a:r>
            <a:r>
              <a:rPr lang="en-GB" dirty="0"/>
              <a:t> as a brother.</a:t>
            </a:r>
          </a:p>
        </p:txBody>
      </p:sp>
    </p:spTree>
    <p:extLst>
      <p:ext uri="{BB962C8B-B14F-4D97-AF65-F5344CB8AC3E}">
        <p14:creationId xmlns:p14="http://schemas.microsoft.com/office/powerpoint/2010/main" val="243470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dirty="0"/>
              <a:t>If they will not listen…</a:t>
            </a:r>
          </a:p>
        </p:txBody>
      </p:sp>
    </p:spTree>
    <p:extLst>
      <p:ext uri="{BB962C8B-B14F-4D97-AF65-F5344CB8AC3E}">
        <p14:creationId xmlns:p14="http://schemas.microsoft.com/office/powerpoint/2010/main" val="1900648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dirty="0"/>
              <a:t>Withdraw from them:</a:t>
            </a:r>
          </a:p>
        </p:txBody>
      </p:sp>
    </p:spTree>
    <p:extLst>
      <p:ext uri="{BB962C8B-B14F-4D97-AF65-F5344CB8AC3E}">
        <p14:creationId xmlns:p14="http://schemas.microsoft.com/office/powerpoint/2010/main" val="3736768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1Ti 6:3 - </a:t>
            </a:r>
            <a:r>
              <a:rPr lang="en-GB" dirty="0"/>
              <a:t>If anyone teaches otherwise and does not consent to wholesome words, </a:t>
            </a:r>
            <a:r>
              <a:rPr lang="en-GB" i="1" dirty="0"/>
              <a:t>even</a:t>
            </a:r>
            <a:r>
              <a:rPr lang="en-GB" dirty="0"/>
              <a:t> the words of our Lord Jesus Christ, and to the doctrine which accords with godliness,</a:t>
            </a:r>
          </a:p>
        </p:txBody>
      </p:sp>
    </p:spTree>
    <p:extLst>
      <p:ext uri="{BB962C8B-B14F-4D97-AF65-F5344CB8AC3E}">
        <p14:creationId xmlns:p14="http://schemas.microsoft.com/office/powerpoint/2010/main" val="188659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1Ti 6:4 -</a:t>
            </a:r>
            <a:r>
              <a:rPr lang="en-GB" dirty="0"/>
              <a:t> he is proud, knowing nothing, but is obsessed with disputes and arguments over words, from which come envy, strife, reviling, evil suspicions,</a:t>
            </a:r>
          </a:p>
        </p:txBody>
      </p:sp>
    </p:spTree>
    <p:extLst>
      <p:ext uri="{BB962C8B-B14F-4D97-AF65-F5344CB8AC3E}">
        <p14:creationId xmlns:p14="http://schemas.microsoft.com/office/powerpoint/2010/main" val="4171198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D846E4-A646-821B-2422-BC6021DC8D84}"/>
              </a:ext>
            </a:extLst>
          </p:cNvPr>
          <p:cNvPicPr>
            <a:picLocks noChangeAspect="1"/>
          </p:cNvPicPr>
          <p:nvPr/>
        </p:nvPicPr>
        <p:blipFill rotWithShape="1">
          <a:blip r:embed="rId2"/>
          <a:srcRect l="7590" r="6642"/>
          <a:stretch/>
        </p:blipFill>
        <p:spPr>
          <a:xfrm>
            <a:off x="3674492" y="1426397"/>
            <a:ext cx="5220126" cy="4059560"/>
          </a:xfrm>
          <a:prstGeom prst="rect">
            <a:avLst/>
          </a:prstGeom>
          <a:effectLst>
            <a:softEdge rad="615156"/>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4100945" cy="6321508"/>
          </a:xfrm>
        </p:spPr>
        <p:txBody>
          <a:bodyPr>
            <a:normAutofit/>
          </a:bodyPr>
          <a:lstStyle/>
          <a:p>
            <a:pPr lvl="0"/>
            <a:r>
              <a:rPr lang="en-US" dirty="0"/>
              <a:t>There will be those who look the part, but will not allow God to work in their lives</a:t>
            </a:r>
            <a:endParaRPr lang="en-GB" dirty="0"/>
          </a:p>
        </p:txBody>
      </p:sp>
    </p:spTree>
    <p:extLst>
      <p:ext uri="{BB962C8B-B14F-4D97-AF65-F5344CB8AC3E}">
        <p14:creationId xmlns:p14="http://schemas.microsoft.com/office/powerpoint/2010/main" val="35589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1Ti 6:5 - </a:t>
            </a:r>
            <a:r>
              <a:rPr lang="en-GB" dirty="0"/>
              <a:t>useless wranglings of men of corrupt minds and destitute of the truth, who suppose that godliness is a </a:t>
            </a:r>
            <a:r>
              <a:rPr lang="en-GB" i="1" dirty="0"/>
              <a:t>means of</a:t>
            </a:r>
            <a:r>
              <a:rPr lang="en-GB" dirty="0"/>
              <a:t> gain. From such withdraw yourself.</a:t>
            </a:r>
          </a:p>
        </p:txBody>
      </p:sp>
    </p:spTree>
    <p:extLst>
      <p:ext uri="{BB962C8B-B14F-4D97-AF65-F5344CB8AC3E}">
        <p14:creationId xmlns:p14="http://schemas.microsoft.com/office/powerpoint/2010/main" val="253368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dirty="0"/>
              <a:t>And eventually, reject them:</a:t>
            </a:r>
          </a:p>
        </p:txBody>
      </p:sp>
    </p:spTree>
    <p:extLst>
      <p:ext uri="{BB962C8B-B14F-4D97-AF65-F5344CB8AC3E}">
        <p14:creationId xmlns:p14="http://schemas.microsoft.com/office/powerpoint/2010/main" val="3402870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56791"/>
          </a:xfrm>
        </p:spPr>
        <p:txBody>
          <a:bodyPr>
            <a:normAutofit/>
          </a:bodyPr>
          <a:lstStyle/>
          <a:p>
            <a:r>
              <a:rPr lang="en-GB" b="1" dirty="0"/>
              <a:t>Tit 3:10</a:t>
            </a:r>
            <a:r>
              <a:rPr lang="en-GB" dirty="0"/>
              <a:t> - Reject a divisive man after the first and second admonition,</a:t>
            </a:r>
          </a:p>
        </p:txBody>
      </p:sp>
    </p:spTree>
    <p:extLst>
      <p:ext uri="{BB962C8B-B14F-4D97-AF65-F5344CB8AC3E}">
        <p14:creationId xmlns:p14="http://schemas.microsoft.com/office/powerpoint/2010/main" val="19059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A0E68B-B4F5-49B5-C81D-05ED3A94B1AE}"/>
              </a:ext>
            </a:extLst>
          </p:cNvPr>
          <p:cNvPicPr>
            <a:picLocks noChangeAspect="1"/>
          </p:cNvPicPr>
          <p:nvPr/>
        </p:nvPicPr>
        <p:blipFill rotWithShape="1">
          <a:blip r:embed="rId2">
            <a:alphaModFix amt="52000"/>
          </a:blip>
          <a:srcRect r="33333"/>
          <a:stretch/>
        </p:blipFill>
        <p:spPr>
          <a:xfrm>
            <a:off x="0" y="0"/>
            <a:ext cx="9144000"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8"/>
            <a:ext cx="5029200" cy="2163762"/>
          </a:xfrm>
        </p:spPr>
        <p:txBody>
          <a:bodyPr>
            <a:normAutofit/>
          </a:bodyPr>
          <a:lstStyle/>
          <a:p>
            <a:r>
              <a:rPr lang="en-US" dirty="0"/>
              <a:t>Conclusion: why is this important to know?</a:t>
            </a:r>
            <a:endParaRPr lang="en-GB" dirty="0"/>
          </a:p>
        </p:txBody>
      </p:sp>
      <p:sp>
        <p:nvSpPr>
          <p:cNvPr id="3" name="Content Placeholder 2">
            <a:extLst>
              <a:ext uri="{FF2B5EF4-FFF2-40B4-BE49-F238E27FC236}">
                <a16:creationId xmlns:a16="http://schemas.microsoft.com/office/drawing/2014/main" id="{7F89DB26-9538-34CD-E04D-396F5788F66C}"/>
              </a:ext>
            </a:extLst>
          </p:cNvPr>
          <p:cNvSpPr>
            <a:spLocks noGrp="1"/>
          </p:cNvSpPr>
          <p:nvPr>
            <p:ph idx="1"/>
          </p:nvPr>
        </p:nvSpPr>
        <p:spPr>
          <a:xfrm>
            <a:off x="457200" y="2713038"/>
            <a:ext cx="5029200" cy="3413125"/>
          </a:xfrm>
        </p:spPr>
        <p:txBody>
          <a:bodyPr>
            <a:normAutofit/>
          </a:bodyPr>
          <a:lstStyle/>
          <a:p>
            <a:pPr lvl="0"/>
            <a:r>
              <a:rPr lang="en-US" dirty="0"/>
              <a:t>So that you are not deceived by them!</a:t>
            </a:r>
            <a:endParaRPr lang="en-GB" dirty="0"/>
          </a:p>
          <a:p>
            <a:pPr lvl="0"/>
            <a:r>
              <a:rPr lang="en-US" dirty="0"/>
              <a:t>So that you do not become one of them!</a:t>
            </a:r>
            <a:endParaRPr lang="en-GB" dirty="0"/>
          </a:p>
          <a:p>
            <a:pPr lvl="0"/>
            <a:endParaRPr lang="en-GB" dirty="0"/>
          </a:p>
          <a:p>
            <a:endParaRPr lang="en-GB" dirty="0"/>
          </a:p>
        </p:txBody>
      </p:sp>
    </p:spTree>
    <p:extLst>
      <p:ext uri="{BB962C8B-B14F-4D97-AF65-F5344CB8AC3E}">
        <p14:creationId xmlns:p14="http://schemas.microsoft.com/office/powerpoint/2010/main" val="59743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4A62C-295D-97C1-EB8A-F4CF3988182C}"/>
              </a:ext>
            </a:extLst>
          </p:cNvPr>
          <p:cNvPicPr>
            <a:picLocks noChangeAspect="1"/>
          </p:cNvPicPr>
          <p:nvPr/>
        </p:nvPicPr>
        <p:blipFill rotWithShape="1">
          <a:blip r:embed="rId2"/>
          <a:srcRect r="10280" b="33964"/>
          <a:stretch/>
        </p:blipFill>
        <p:spPr>
          <a:xfrm>
            <a:off x="1550312" y="973394"/>
            <a:ext cx="7593688" cy="5589183"/>
          </a:xfrm>
          <a:prstGeom prst="rect">
            <a:avLst/>
          </a:prstGeom>
          <a:effectLst>
            <a:softEdge rad="484805"/>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4100945" cy="6321508"/>
          </a:xfrm>
        </p:spPr>
        <p:txBody>
          <a:bodyPr>
            <a:normAutofit/>
          </a:bodyPr>
          <a:lstStyle/>
          <a:p>
            <a:pPr lvl="0"/>
            <a:r>
              <a:rPr lang="en-US" dirty="0"/>
              <a:t>There will be those who talk the talk but do not walk the walk</a:t>
            </a:r>
            <a:endParaRPr lang="en-GB" dirty="0"/>
          </a:p>
        </p:txBody>
      </p:sp>
    </p:spTree>
    <p:extLst>
      <p:ext uri="{BB962C8B-B14F-4D97-AF65-F5344CB8AC3E}">
        <p14:creationId xmlns:p14="http://schemas.microsoft.com/office/powerpoint/2010/main" val="3921884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81437"/>
          </a:xfrm>
        </p:spPr>
        <p:txBody>
          <a:bodyPr>
            <a:normAutofit/>
          </a:bodyPr>
          <a:lstStyle/>
          <a:p>
            <a:r>
              <a:rPr lang="en-GB" b="1" dirty="0"/>
              <a:t>Tit 1:15 - </a:t>
            </a:r>
            <a:r>
              <a:rPr lang="en-GB" dirty="0"/>
              <a:t>To the pure all things are pure, but to those who are defiled and unbelieving nothing is pure; but even their mind and conscience are defiled.</a:t>
            </a:r>
          </a:p>
        </p:txBody>
      </p:sp>
    </p:spTree>
    <p:extLst>
      <p:ext uri="{BB962C8B-B14F-4D97-AF65-F5344CB8AC3E}">
        <p14:creationId xmlns:p14="http://schemas.microsoft.com/office/powerpoint/2010/main" val="35389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7EBD2-F4DB-0CF4-C18E-38E8A27A2C38}"/>
              </a:ext>
            </a:extLst>
          </p:cNvPr>
          <p:cNvPicPr>
            <a:picLocks noChangeAspect="1"/>
          </p:cNvPicPr>
          <p:nvPr/>
        </p:nvPicPr>
        <p:blipFill rotWithShape="1">
          <a:blip r:embed="rId2">
            <a:alphaModFix amt="77000"/>
          </a:blip>
          <a:srcRect l="14574" r="15334"/>
          <a:stretch/>
        </p:blipFill>
        <p:spPr>
          <a:xfrm>
            <a:off x="0" y="0"/>
            <a:ext cx="9199984" cy="6858000"/>
          </a:xfrm>
          <a:prstGeom prst="rect">
            <a:avLst/>
          </a:prstGeom>
        </p:spPr>
      </p:pic>
      <p:sp>
        <p:nvSpPr>
          <p:cNvPr id="2" name="Title 1">
            <a:extLst>
              <a:ext uri="{FF2B5EF4-FFF2-40B4-BE49-F238E27FC236}">
                <a16:creationId xmlns:a16="http://schemas.microsoft.com/office/drawing/2014/main" id="{0594460E-34C0-5D2A-7EBF-EC625186FD52}"/>
              </a:ext>
            </a:extLst>
          </p:cNvPr>
          <p:cNvSpPr>
            <a:spLocks noGrp="1"/>
          </p:cNvSpPr>
          <p:nvPr>
            <p:ph type="title"/>
          </p:nvPr>
        </p:nvSpPr>
        <p:spPr>
          <a:xfrm>
            <a:off x="457200" y="274637"/>
            <a:ext cx="8229600" cy="6281437"/>
          </a:xfrm>
        </p:spPr>
        <p:txBody>
          <a:bodyPr>
            <a:normAutofit/>
          </a:bodyPr>
          <a:lstStyle/>
          <a:p>
            <a:r>
              <a:rPr lang="en-GB" b="1" dirty="0"/>
              <a:t>Tit 1:16 - </a:t>
            </a:r>
            <a:r>
              <a:rPr lang="en-GB" dirty="0"/>
              <a:t>They profess to know God, but in works they deny Him, being abominable, disobedient, and disqualified for every good work.</a:t>
            </a:r>
          </a:p>
        </p:txBody>
      </p:sp>
    </p:spTree>
    <p:extLst>
      <p:ext uri="{BB962C8B-B14F-4D97-AF65-F5344CB8AC3E}">
        <p14:creationId xmlns:p14="http://schemas.microsoft.com/office/powerpoint/2010/main" val="3695880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88139</TotalTime>
  <Words>1608</Words>
  <Application>Microsoft Macintosh PowerPoint</Application>
  <PresentationFormat>On-screen Show (4:3)</PresentationFormat>
  <Paragraphs>111</Paragraphs>
  <Slides>64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PowerPoint Presentation</vt:lpstr>
      <vt:lpstr>Preparation for the Last Days</vt:lpstr>
      <vt:lpstr>Today I want to deal with the last in the list of 19 characteristics of people in the last days:</vt:lpstr>
      <vt:lpstr>2Ti 3:5 - …having a form of godliness but denying its power. And from such people turn away!</vt:lpstr>
      <vt:lpstr>One of the clear signs of the last days is: </vt:lpstr>
      <vt:lpstr>There will be those who look the part, but will not allow God to work in their lives</vt:lpstr>
      <vt:lpstr>There will be those who talk the talk but do not walk the walk</vt:lpstr>
      <vt:lpstr>Tit 1:15 - To the pure all things are pure, but to those who are defiled and unbelieving nothing is pure; but even their mind and conscience are defiled.</vt:lpstr>
      <vt:lpstr>Tit 1:16 - They profess to know God, but in works they deny Him, being abominable, disobedient, and disqualified for every good work.</vt:lpstr>
      <vt:lpstr>This is what we call “religious hypocrisy”, which includes:</vt:lpstr>
      <vt:lpstr>#1 – Carnal Christians (under the influences of fleshly appetites)</vt:lpstr>
      <vt:lpstr>1Co 3:1 - And I, brethren, could not speak to you as to spiritual people but as to carnal, as to babes in Christ.</vt:lpstr>
      <vt:lpstr>1Co 3:2 - I fed you with milk and not with solid food; for until now you were not able to receive it, and even now you are still not able;</vt:lpstr>
      <vt:lpstr>1Co 3:3 - for you are still carnal. For where there are envy, strife, and divisions among you, are you not carnal and behaving like mere men?</vt:lpstr>
      <vt:lpstr>#2 - False prophets (who speak falsely on God’s behalf) </vt:lpstr>
      <vt:lpstr>1Jn 4:1 - Beloved, do not believe every spirit, but test the spirits, whether they are of God; because many false prophets have gone out into the world.</vt:lpstr>
      <vt:lpstr>#3 - False teachers (those who teach false doctrines)</vt:lpstr>
      <vt:lpstr>Tit 1:10 - For there are many insubordinate, both idle talkers and deceivers, especially those of the circumcision,</vt:lpstr>
      <vt:lpstr>Tit 1:11 - whose mouths must be stopped, who subvert whole households, teaching things which they ought not, for the sake of dishonest gain.</vt:lpstr>
      <vt:lpstr>A religious hypocrite will usually have an external show of godliness and be outwardly righteous before men, yet:</vt:lpstr>
      <vt:lpstr>PowerPoint Presentation</vt:lpstr>
      <vt:lpstr>How to recognize them?</vt:lpstr>
      <vt:lpstr>They are not wise -</vt:lpstr>
      <vt:lpstr>They are not wise -</vt:lpstr>
      <vt:lpstr>They are not hospitable -</vt:lpstr>
      <vt:lpstr>They are not hospitable -</vt:lpstr>
      <vt:lpstr>They are not holy -</vt:lpstr>
      <vt:lpstr>They do not believe the truth -</vt:lpstr>
      <vt:lpstr>They do not believe the truth -</vt:lpstr>
      <vt:lpstr>They do not believe the truth -</vt:lpstr>
      <vt:lpstr>Also, religious hypocrites cause trouble:</vt:lpstr>
      <vt:lpstr>They take advantage of the weak:</vt:lpstr>
      <vt:lpstr>They appear to be righteous,  but are not:</vt:lpstr>
      <vt:lpstr>They appear to be righteous,  but are not:</vt:lpstr>
      <vt:lpstr>They argue and generate strife:</vt:lpstr>
      <vt:lpstr>They cause others to fall:</vt:lpstr>
      <vt:lpstr>3 manifestations of religious hypocrisy:</vt:lpstr>
      <vt:lpstr>In the home</vt:lpstr>
      <vt:lpstr>In the media</vt:lpstr>
      <vt:lpstr>In doctrine/religious circles</vt:lpstr>
      <vt:lpstr>What does the bible tell us to do?</vt:lpstr>
      <vt:lpstr>Turn away from them:</vt:lpstr>
      <vt:lpstr>2Ti 3:5 - having a form of godliness but denying its power. And from such people turn away!</vt:lpstr>
      <vt:lpstr>Avoid them:</vt:lpstr>
      <vt:lpstr>Rom 16:17 - Now I urge you, brethren, note those who cause divisions and offenses, contrary to the doctrine which you learned, and avoid them.</vt:lpstr>
      <vt:lpstr>Rom 16:18 - For those who are such do not serve our Lord Jesus Christ, but their own belly, and by smooth words and flattering speech deceive the hearts of the simple.</vt:lpstr>
      <vt:lpstr>If they are believers we are told…</vt:lpstr>
      <vt:lpstr>Turn them back!</vt:lpstr>
      <vt:lpstr>Jam 5:19 - Brethren, if anyone among you wanders from the truth, and someone turns him back, </vt:lpstr>
      <vt:lpstr>Jam 5:20 - let him know that he who turns a sinner from the error of his way will save a soul from death and cover a multitude of sins.</vt:lpstr>
      <vt:lpstr>Restore them:</vt:lpstr>
      <vt:lpstr>Gal 6:1 - Brethren, if a man is overtaken in any trespass, you who are spiritual restore such a one in a spirit of gentleness, considering yourself lest you also be tempted.</vt:lpstr>
      <vt:lpstr>Admonish them:</vt:lpstr>
      <vt:lpstr>2Th 3:14 - And if anyone does not obey our word in this epistle, note that person and do not keep company with him, that he may be ashamed.</vt:lpstr>
      <vt:lpstr>2 Th 3:15 - Yet do not count him as an enemy, but admonish him as a brother.</vt:lpstr>
      <vt:lpstr>If they will not listen…</vt:lpstr>
      <vt:lpstr>Withdraw from them:</vt:lpstr>
      <vt:lpstr>1Ti 6:3 - If anyone teaches otherwise and does not consent to wholesome words, even the words of our Lord Jesus Christ, and to the doctrine which accords with godliness,</vt:lpstr>
      <vt:lpstr>1Ti 6:4 - he is proud, knowing nothing, but is obsessed with disputes and arguments over words, from which come envy, strife, reviling, evil suspicions,</vt:lpstr>
      <vt:lpstr>1Ti 6:5 - useless wranglings of men of corrupt minds and destitute of the truth, who suppose that godliness is a means of gain. From such withdraw yourself.</vt:lpstr>
      <vt:lpstr>And eventually, reject them:</vt:lpstr>
      <vt:lpstr>Tit 3:10 - Reject a divisive man after the first and second admonition,</vt:lpstr>
      <vt:lpstr>Conclusion: why is this important to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looking for one person to make a difference.   </dc:title>
  <dc:creator>Freddie Roberson</dc:creator>
  <cp:lastModifiedBy>Freddie Roberson</cp:lastModifiedBy>
  <cp:revision>3268</cp:revision>
  <dcterms:created xsi:type="dcterms:W3CDTF">2015-06-07T07:45:30Z</dcterms:created>
  <dcterms:modified xsi:type="dcterms:W3CDTF">2023-02-18T20:47:56Z</dcterms:modified>
</cp:coreProperties>
</file>