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90" r:id="rId2"/>
    <p:sldId id="4312" r:id="rId3"/>
    <p:sldId id="4709" r:id="rId4"/>
    <p:sldId id="4658" r:id="rId5"/>
    <p:sldId id="4710" r:id="rId6"/>
    <p:sldId id="4369" r:id="rId7"/>
    <p:sldId id="4707" r:id="rId8"/>
    <p:sldId id="4708" r:id="rId9"/>
    <p:sldId id="4711" r:id="rId10"/>
    <p:sldId id="4712" r:id="rId11"/>
    <p:sldId id="4713" r:id="rId12"/>
    <p:sldId id="4619" r:id="rId13"/>
    <p:sldId id="4662" r:id="rId14"/>
    <p:sldId id="4714" r:id="rId15"/>
    <p:sldId id="4715" r:id="rId16"/>
    <p:sldId id="4716" r:id="rId17"/>
    <p:sldId id="4717" r:id="rId18"/>
    <p:sldId id="4718" r:id="rId19"/>
    <p:sldId id="4719" r:id="rId20"/>
    <p:sldId id="4720" r:id="rId21"/>
    <p:sldId id="4721" r:id="rId22"/>
    <p:sldId id="4722" r:id="rId23"/>
    <p:sldId id="4723" r:id="rId24"/>
    <p:sldId id="4724" r:id="rId25"/>
    <p:sldId id="4725" r:id="rId26"/>
    <p:sldId id="4726" r:id="rId27"/>
    <p:sldId id="4727" r:id="rId28"/>
    <p:sldId id="4728" r:id="rId29"/>
    <p:sldId id="4729" r:id="rId30"/>
    <p:sldId id="4730" r:id="rId31"/>
    <p:sldId id="4731" r:id="rId32"/>
    <p:sldId id="4732" r:id="rId33"/>
    <p:sldId id="4733" r:id="rId34"/>
    <p:sldId id="4734" r:id="rId35"/>
    <p:sldId id="4735" r:id="rId36"/>
    <p:sldId id="4736" r:id="rId37"/>
    <p:sldId id="4737" r:id="rId38"/>
    <p:sldId id="4738" r:id="rId39"/>
    <p:sldId id="4739" r:id="rId40"/>
    <p:sldId id="4740" r:id="rId41"/>
    <p:sldId id="4741" r:id="rId42"/>
    <p:sldId id="4742" r:id="rId43"/>
    <p:sldId id="4743" r:id="rId44"/>
    <p:sldId id="4744" r:id="rId45"/>
    <p:sldId id="4745" r:id="rId46"/>
    <p:sldId id="4746" r:id="rId47"/>
    <p:sldId id="4747" r:id="rId48"/>
    <p:sldId id="4748" r:id="rId49"/>
    <p:sldId id="4749" r:id="rId50"/>
    <p:sldId id="4750" r:id="rId51"/>
    <p:sldId id="4628" r:id="rId52"/>
    <p:sldId id="4751" r:id="rId53"/>
    <p:sldId id="3343"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771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3384" autoAdjust="0"/>
    <p:restoredTop sz="93526" autoAdjust="0"/>
  </p:normalViewPr>
  <p:slideViewPr>
    <p:cSldViewPr snapToGrid="0" snapToObjects="1">
      <p:cViewPr>
        <p:scale>
          <a:sx n="61" d="100"/>
          <a:sy n="61" d="100"/>
        </p:scale>
        <p:origin x="888" y="1424"/>
      </p:cViewPr>
      <p:guideLst>
        <p:guide orient="horz" pos="2160"/>
        <p:guide pos="2880"/>
      </p:guideLst>
    </p:cSldViewPr>
  </p:slideViewPr>
  <p:outlineViewPr>
    <p:cViewPr>
      <p:scale>
        <a:sx n="33" d="100"/>
        <a:sy n="33" d="100"/>
      </p:scale>
      <p:origin x="0" y="-52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9" d="100"/>
          <a:sy n="99" d="100"/>
        </p:scale>
        <p:origin x="3920"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6F9AC5-B536-DF48-A7BD-4E2F15BCD3F1}" type="datetimeFigureOut">
              <a:rPr lang="en-US" smtClean="0"/>
              <a:t>2/25/23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5A9871-7E54-2040-9D98-412169ED6CDA}" type="slidenum">
              <a:rPr lang="en-US" smtClean="0"/>
              <a:t>‹#›</a:t>
            </a:fld>
            <a:endParaRPr lang="en-US"/>
          </a:p>
        </p:txBody>
      </p:sp>
    </p:spTree>
    <p:extLst>
      <p:ext uri="{BB962C8B-B14F-4D97-AF65-F5344CB8AC3E}">
        <p14:creationId xmlns:p14="http://schemas.microsoft.com/office/powerpoint/2010/main" val="8372412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5A9871-7E54-2040-9D98-412169ED6CDA}" type="slidenum">
              <a:rPr lang="en-US" smtClean="0"/>
              <a:t>1</a:t>
            </a:fld>
            <a:endParaRPr lang="en-US" dirty="0"/>
          </a:p>
        </p:txBody>
      </p:sp>
    </p:spTree>
    <p:extLst>
      <p:ext uri="{BB962C8B-B14F-4D97-AF65-F5344CB8AC3E}">
        <p14:creationId xmlns:p14="http://schemas.microsoft.com/office/powerpoint/2010/main" val="1695802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 know that this is “Family month”, but I felt led to continue with the last days for a few reasons: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Because our children are being confronted with the behavior of people in the last days</a:t>
            </a:r>
            <a:r>
              <a:rPr lang="en-GB" dirty="0">
                <a:effectLst/>
              </a:rPr>
              <a:t>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Because our marriages are breaking up due to selfishness, pride, etc. </a:t>
            </a:r>
            <a:endParaRPr lang="en-US" dirty="0"/>
          </a:p>
        </p:txBody>
      </p:sp>
      <p:sp>
        <p:nvSpPr>
          <p:cNvPr id="4" name="Slide Number Placeholder 3"/>
          <p:cNvSpPr>
            <a:spLocks noGrp="1"/>
          </p:cNvSpPr>
          <p:nvPr>
            <p:ph type="sldNum" sz="quarter" idx="5"/>
          </p:nvPr>
        </p:nvSpPr>
        <p:spPr/>
        <p:txBody>
          <a:bodyPr/>
          <a:lstStyle/>
          <a:p>
            <a:fld id="{A45A9871-7E54-2040-9D98-412169ED6CDA}" type="slidenum">
              <a:rPr lang="en-US" smtClean="0"/>
              <a:t>2</a:t>
            </a:fld>
            <a:endParaRPr lang="en-US"/>
          </a:p>
        </p:txBody>
      </p:sp>
    </p:spTree>
    <p:extLst>
      <p:ext uri="{BB962C8B-B14F-4D97-AF65-F5344CB8AC3E}">
        <p14:creationId xmlns:p14="http://schemas.microsoft.com/office/powerpoint/2010/main" val="1620191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 know that this is “Family month”, but I felt led to continue with the last days for a few reasons: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Because our children are being confronted with the behavior of people in the last days</a:t>
            </a:r>
            <a:r>
              <a:rPr lang="en-GB" dirty="0">
                <a:effectLst/>
              </a:rPr>
              <a:t>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Because our marriages are breaking up due to selfishness, pride, etc. </a:t>
            </a:r>
            <a:endParaRPr lang="en-US" dirty="0"/>
          </a:p>
        </p:txBody>
      </p:sp>
      <p:sp>
        <p:nvSpPr>
          <p:cNvPr id="4" name="Slide Number Placeholder 3"/>
          <p:cNvSpPr>
            <a:spLocks noGrp="1"/>
          </p:cNvSpPr>
          <p:nvPr>
            <p:ph type="sldNum" sz="quarter" idx="5"/>
          </p:nvPr>
        </p:nvSpPr>
        <p:spPr/>
        <p:txBody>
          <a:bodyPr/>
          <a:lstStyle/>
          <a:p>
            <a:fld id="{A45A9871-7E54-2040-9D98-412169ED6CDA}" type="slidenum">
              <a:rPr lang="en-US" smtClean="0"/>
              <a:t>3</a:t>
            </a:fld>
            <a:endParaRPr lang="en-US"/>
          </a:p>
        </p:txBody>
      </p:sp>
    </p:spTree>
    <p:extLst>
      <p:ext uri="{BB962C8B-B14F-4D97-AF65-F5344CB8AC3E}">
        <p14:creationId xmlns:p14="http://schemas.microsoft.com/office/powerpoint/2010/main" val="4071287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5A9871-7E54-2040-9D98-412169ED6CDA}" type="slidenum">
              <a:rPr lang="en-US" smtClean="0"/>
              <a:t>53</a:t>
            </a:fld>
            <a:endParaRPr lang="en-US"/>
          </a:p>
        </p:txBody>
      </p:sp>
    </p:spTree>
    <p:extLst>
      <p:ext uri="{BB962C8B-B14F-4D97-AF65-F5344CB8AC3E}">
        <p14:creationId xmlns:p14="http://schemas.microsoft.com/office/powerpoint/2010/main" val="1460654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072BFF99-68CE-1A4F-8248-A5814865FFFB}" type="datetimeFigureOut">
              <a:rPr lang="en-US" smtClean="0"/>
              <a:t>2/25/23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E828-4CFC-3B4A-9B02-FB79CAD7AE74}" type="slidenum">
              <a:rPr lang="en-US" smtClean="0"/>
              <a:t>‹#›</a:t>
            </a:fld>
            <a:endParaRPr lang="en-US"/>
          </a:p>
        </p:txBody>
      </p:sp>
    </p:spTree>
    <p:extLst>
      <p:ext uri="{BB962C8B-B14F-4D97-AF65-F5344CB8AC3E}">
        <p14:creationId xmlns:p14="http://schemas.microsoft.com/office/powerpoint/2010/main" val="33273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72BFF99-68CE-1A4F-8248-A5814865FFFB}" type="datetimeFigureOut">
              <a:rPr lang="en-US" smtClean="0"/>
              <a:t>2/25/23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E828-4CFC-3B4A-9B02-FB79CAD7AE74}" type="slidenum">
              <a:rPr lang="en-US" smtClean="0"/>
              <a:t>‹#›</a:t>
            </a:fld>
            <a:endParaRPr lang="en-US"/>
          </a:p>
        </p:txBody>
      </p:sp>
    </p:spTree>
    <p:extLst>
      <p:ext uri="{BB962C8B-B14F-4D97-AF65-F5344CB8AC3E}">
        <p14:creationId xmlns:p14="http://schemas.microsoft.com/office/powerpoint/2010/main" val="3786474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72BFF99-68CE-1A4F-8248-A5814865FFFB}" type="datetimeFigureOut">
              <a:rPr lang="en-US" smtClean="0"/>
              <a:t>2/25/23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E828-4CFC-3B4A-9B02-FB79CAD7AE74}" type="slidenum">
              <a:rPr lang="en-US" smtClean="0"/>
              <a:t>‹#›</a:t>
            </a:fld>
            <a:endParaRPr lang="en-US"/>
          </a:p>
        </p:txBody>
      </p:sp>
    </p:spTree>
    <p:extLst>
      <p:ext uri="{BB962C8B-B14F-4D97-AF65-F5344CB8AC3E}">
        <p14:creationId xmlns:p14="http://schemas.microsoft.com/office/powerpoint/2010/main" val="520947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72BFF99-68CE-1A4F-8248-A5814865FFFB}" type="datetimeFigureOut">
              <a:rPr lang="en-US" smtClean="0"/>
              <a:t>2/25/23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E828-4CFC-3B4A-9B02-FB79CAD7AE74}" type="slidenum">
              <a:rPr lang="en-US" smtClean="0"/>
              <a:t>‹#›</a:t>
            </a:fld>
            <a:endParaRPr lang="en-US"/>
          </a:p>
        </p:txBody>
      </p:sp>
    </p:spTree>
    <p:extLst>
      <p:ext uri="{BB962C8B-B14F-4D97-AF65-F5344CB8AC3E}">
        <p14:creationId xmlns:p14="http://schemas.microsoft.com/office/powerpoint/2010/main" val="595507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72BFF99-68CE-1A4F-8248-A5814865FFFB}" type="datetimeFigureOut">
              <a:rPr lang="en-US" smtClean="0"/>
              <a:t>2/25/23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E828-4CFC-3B4A-9B02-FB79CAD7AE74}" type="slidenum">
              <a:rPr lang="en-US" smtClean="0"/>
              <a:t>‹#›</a:t>
            </a:fld>
            <a:endParaRPr lang="en-US"/>
          </a:p>
        </p:txBody>
      </p:sp>
    </p:spTree>
    <p:extLst>
      <p:ext uri="{BB962C8B-B14F-4D97-AF65-F5344CB8AC3E}">
        <p14:creationId xmlns:p14="http://schemas.microsoft.com/office/powerpoint/2010/main" val="2732037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072BFF99-68CE-1A4F-8248-A5814865FFFB}" type="datetimeFigureOut">
              <a:rPr lang="en-US" smtClean="0"/>
              <a:t>2/25/23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CE828-4CFC-3B4A-9B02-FB79CAD7AE74}" type="slidenum">
              <a:rPr lang="en-US" smtClean="0"/>
              <a:t>‹#›</a:t>
            </a:fld>
            <a:endParaRPr lang="en-US"/>
          </a:p>
        </p:txBody>
      </p:sp>
    </p:spTree>
    <p:extLst>
      <p:ext uri="{BB962C8B-B14F-4D97-AF65-F5344CB8AC3E}">
        <p14:creationId xmlns:p14="http://schemas.microsoft.com/office/powerpoint/2010/main" val="1303236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072BFF99-68CE-1A4F-8248-A5814865FFFB}" type="datetimeFigureOut">
              <a:rPr lang="en-US" smtClean="0"/>
              <a:t>2/25/23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8CE828-4CFC-3B4A-9B02-FB79CAD7AE74}" type="slidenum">
              <a:rPr lang="en-US" smtClean="0"/>
              <a:t>‹#›</a:t>
            </a:fld>
            <a:endParaRPr lang="en-US"/>
          </a:p>
        </p:txBody>
      </p:sp>
    </p:spTree>
    <p:extLst>
      <p:ext uri="{BB962C8B-B14F-4D97-AF65-F5344CB8AC3E}">
        <p14:creationId xmlns:p14="http://schemas.microsoft.com/office/powerpoint/2010/main" val="3958550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72BFF99-68CE-1A4F-8248-A5814865FFFB}" type="datetimeFigureOut">
              <a:rPr lang="en-US" smtClean="0"/>
              <a:t>2/25/23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8CE828-4CFC-3B4A-9B02-FB79CAD7AE74}" type="slidenum">
              <a:rPr lang="en-US" smtClean="0"/>
              <a:t>‹#›</a:t>
            </a:fld>
            <a:endParaRPr lang="en-US"/>
          </a:p>
        </p:txBody>
      </p:sp>
    </p:spTree>
    <p:extLst>
      <p:ext uri="{BB962C8B-B14F-4D97-AF65-F5344CB8AC3E}">
        <p14:creationId xmlns:p14="http://schemas.microsoft.com/office/powerpoint/2010/main" val="2471690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2BFF99-68CE-1A4F-8248-A5814865FFFB}" type="datetimeFigureOut">
              <a:rPr lang="en-US" smtClean="0"/>
              <a:t>2/25/23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8CE828-4CFC-3B4A-9B02-FB79CAD7AE74}" type="slidenum">
              <a:rPr lang="en-US" smtClean="0"/>
              <a:t>‹#›</a:t>
            </a:fld>
            <a:endParaRPr lang="en-US"/>
          </a:p>
        </p:txBody>
      </p:sp>
    </p:spTree>
    <p:extLst>
      <p:ext uri="{BB962C8B-B14F-4D97-AF65-F5344CB8AC3E}">
        <p14:creationId xmlns:p14="http://schemas.microsoft.com/office/powerpoint/2010/main" val="1146510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072BFF99-68CE-1A4F-8248-A5814865FFFB}" type="datetimeFigureOut">
              <a:rPr lang="en-US" smtClean="0"/>
              <a:t>2/25/23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CE828-4CFC-3B4A-9B02-FB79CAD7AE74}" type="slidenum">
              <a:rPr lang="en-US" smtClean="0"/>
              <a:t>‹#›</a:t>
            </a:fld>
            <a:endParaRPr lang="en-US"/>
          </a:p>
        </p:txBody>
      </p:sp>
    </p:spTree>
    <p:extLst>
      <p:ext uri="{BB962C8B-B14F-4D97-AF65-F5344CB8AC3E}">
        <p14:creationId xmlns:p14="http://schemas.microsoft.com/office/powerpoint/2010/main" val="195302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072BFF99-68CE-1A4F-8248-A5814865FFFB}" type="datetimeFigureOut">
              <a:rPr lang="en-US" smtClean="0"/>
              <a:t>2/25/23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CE828-4CFC-3B4A-9B02-FB79CAD7AE74}" type="slidenum">
              <a:rPr lang="en-US" smtClean="0"/>
              <a:t>‹#›</a:t>
            </a:fld>
            <a:endParaRPr lang="en-US"/>
          </a:p>
        </p:txBody>
      </p:sp>
    </p:spTree>
    <p:extLst>
      <p:ext uri="{BB962C8B-B14F-4D97-AF65-F5344CB8AC3E}">
        <p14:creationId xmlns:p14="http://schemas.microsoft.com/office/powerpoint/2010/main" val="1133406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2BFF99-68CE-1A4F-8248-A5814865FFFB}" type="datetimeFigureOut">
              <a:rPr lang="en-US" smtClean="0"/>
              <a:t>2/25/23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8CE828-4CFC-3B4A-9B02-FB79CAD7AE74}" type="slidenum">
              <a:rPr lang="en-US" smtClean="0"/>
              <a:t>‹#›</a:t>
            </a:fld>
            <a:endParaRPr lang="en-US"/>
          </a:p>
        </p:txBody>
      </p:sp>
    </p:spTree>
    <p:extLst>
      <p:ext uri="{BB962C8B-B14F-4D97-AF65-F5344CB8AC3E}">
        <p14:creationId xmlns:p14="http://schemas.microsoft.com/office/powerpoint/2010/main" val="54619951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9997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267B6-1355-8CFF-2077-FEEC40758C9F}"/>
              </a:ext>
            </a:extLst>
          </p:cNvPr>
          <p:cNvSpPr>
            <a:spLocks noGrp="1"/>
          </p:cNvSpPr>
          <p:nvPr>
            <p:ph type="title"/>
          </p:nvPr>
        </p:nvSpPr>
        <p:spPr>
          <a:xfrm>
            <a:off x="247973" y="274638"/>
            <a:ext cx="4680487" cy="5780722"/>
          </a:xfrm>
        </p:spPr>
        <p:txBody>
          <a:bodyPr/>
          <a:lstStyle/>
          <a:p>
            <a:r>
              <a:rPr lang="en-GB" dirty="0"/>
              <a:t>What is a false prophet?</a:t>
            </a:r>
          </a:p>
        </p:txBody>
      </p:sp>
      <p:pic>
        <p:nvPicPr>
          <p:cNvPr id="4" name="Picture 3">
            <a:extLst>
              <a:ext uri="{FF2B5EF4-FFF2-40B4-BE49-F238E27FC236}">
                <a16:creationId xmlns:a16="http://schemas.microsoft.com/office/drawing/2014/main" id="{1A638287-DEE9-19D2-348B-B8DF52438593}"/>
              </a:ext>
            </a:extLst>
          </p:cNvPr>
          <p:cNvPicPr>
            <a:picLocks noChangeAspect="1"/>
          </p:cNvPicPr>
          <p:nvPr/>
        </p:nvPicPr>
        <p:blipFill>
          <a:blip r:embed="rId2"/>
          <a:stretch>
            <a:fillRect/>
          </a:stretch>
        </p:blipFill>
        <p:spPr>
          <a:xfrm>
            <a:off x="3833784" y="1002492"/>
            <a:ext cx="4853016" cy="4853016"/>
          </a:xfrm>
          <a:prstGeom prst="rect">
            <a:avLst/>
          </a:prstGeom>
        </p:spPr>
      </p:pic>
    </p:spTree>
    <p:extLst>
      <p:ext uri="{BB962C8B-B14F-4D97-AF65-F5344CB8AC3E}">
        <p14:creationId xmlns:p14="http://schemas.microsoft.com/office/powerpoint/2010/main" val="27823893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34F6D2-5378-CAE9-9A36-C4CD0847F8FC}"/>
              </a:ext>
            </a:extLst>
          </p:cNvPr>
          <p:cNvPicPr>
            <a:picLocks noChangeAspect="1"/>
          </p:cNvPicPr>
          <p:nvPr/>
        </p:nvPicPr>
        <p:blipFill>
          <a:blip r:embed="rId2">
            <a:alphaModFix amt="65000"/>
          </a:blip>
          <a:stretch>
            <a:fillRect/>
          </a:stretch>
        </p:blipFill>
        <p:spPr>
          <a:xfrm>
            <a:off x="1148358" y="0"/>
            <a:ext cx="6847284" cy="6858000"/>
          </a:xfrm>
          <a:prstGeom prst="rect">
            <a:avLst/>
          </a:prstGeom>
          <a:effectLst>
            <a:softEdge rad="825500"/>
          </a:effectLst>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142491"/>
          </a:xfrm>
        </p:spPr>
        <p:txBody>
          <a:bodyPr>
            <a:normAutofit/>
          </a:bodyPr>
          <a:lstStyle/>
          <a:p>
            <a:r>
              <a:rPr lang="en-GB" dirty="0"/>
              <a:t>A person who speaks falsely on God’s behalf – they claim to hear from God when they have not.</a:t>
            </a:r>
          </a:p>
        </p:txBody>
      </p:sp>
    </p:spTree>
    <p:extLst>
      <p:ext uri="{BB962C8B-B14F-4D97-AF65-F5344CB8AC3E}">
        <p14:creationId xmlns:p14="http://schemas.microsoft.com/office/powerpoint/2010/main" val="319149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F7EBD2-F4DB-0CF4-C18E-38E8A27A2C38}"/>
              </a:ext>
            </a:extLst>
          </p:cNvPr>
          <p:cNvPicPr>
            <a:picLocks noChangeAspect="1"/>
          </p:cNvPicPr>
          <p:nvPr/>
        </p:nvPicPr>
        <p:blipFill rotWithShape="1">
          <a:blip r:embed="rId2">
            <a:alphaModFix amt="77000"/>
          </a:blip>
          <a:srcRect l="14574" r="15334"/>
          <a:stretch/>
        </p:blipFill>
        <p:spPr>
          <a:xfrm>
            <a:off x="0" y="0"/>
            <a:ext cx="9199984" cy="6858000"/>
          </a:xfrm>
          <a:prstGeom prst="rect">
            <a:avLst/>
          </a:prstGeom>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81437"/>
          </a:xfrm>
        </p:spPr>
        <p:txBody>
          <a:bodyPr>
            <a:normAutofit/>
          </a:bodyPr>
          <a:lstStyle/>
          <a:p>
            <a:r>
              <a:rPr lang="en-GB" b="1" dirty="0" err="1"/>
              <a:t>Jer</a:t>
            </a:r>
            <a:r>
              <a:rPr lang="en-GB" b="1" dirty="0"/>
              <a:t> 14:14</a:t>
            </a:r>
            <a:r>
              <a:rPr lang="en-GB" dirty="0"/>
              <a:t> – And the LORD said to me, “The prophets prophesy lies in My name. I have not sent them, commanded them, nor spoken to them; they prophesy to you a false vision, divination, a worthless thing, and the deceit of their heart.</a:t>
            </a:r>
          </a:p>
        </p:txBody>
      </p:sp>
    </p:spTree>
    <p:extLst>
      <p:ext uri="{BB962C8B-B14F-4D97-AF65-F5344CB8AC3E}">
        <p14:creationId xmlns:p14="http://schemas.microsoft.com/office/powerpoint/2010/main" val="353891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F7EBD2-F4DB-0CF4-C18E-38E8A27A2C38}"/>
              </a:ext>
            </a:extLst>
          </p:cNvPr>
          <p:cNvPicPr>
            <a:picLocks noChangeAspect="1"/>
          </p:cNvPicPr>
          <p:nvPr/>
        </p:nvPicPr>
        <p:blipFill rotWithShape="1">
          <a:blip r:embed="rId2">
            <a:alphaModFix amt="77000"/>
          </a:blip>
          <a:srcRect l="14574" r="15334"/>
          <a:stretch/>
        </p:blipFill>
        <p:spPr>
          <a:xfrm>
            <a:off x="0" y="0"/>
            <a:ext cx="9199984" cy="6858000"/>
          </a:xfrm>
          <a:prstGeom prst="rect">
            <a:avLst/>
          </a:prstGeom>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81437"/>
          </a:xfrm>
        </p:spPr>
        <p:txBody>
          <a:bodyPr>
            <a:normAutofit/>
          </a:bodyPr>
          <a:lstStyle/>
          <a:p>
            <a:r>
              <a:rPr lang="en-GB" dirty="0"/>
              <a:t>1Jn 4:1 – Beloved, do not believe every spirit, but test the spirits, whether they are of God; because many false prophets have gone out into the world.</a:t>
            </a:r>
          </a:p>
        </p:txBody>
      </p:sp>
    </p:spTree>
    <p:extLst>
      <p:ext uri="{BB962C8B-B14F-4D97-AF65-F5344CB8AC3E}">
        <p14:creationId xmlns:p14="http://schemas.microsoft.com/office/powerpoint/2010/main" val="369588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F7EBD2-F4DB-0CF4-C18E-38E8A27A2C38}"/>
              </a:ext>
            </a:extLst>
          </p:cNvPr>
          <p:cNvPicPr>
            <a:picLocks noChangeAspect="1"/>
          </p:cNvPicPr>
          <p:nvPr/>
        </p:nvPicPr>
        <p:blipFill rotWithShape="1">
          <a:blip r:embed="rId2">
            <a:alphaModFix amt="77000"/>
          </a:blip>
          <a:srcRect l="14574" r="15334"/>
          <a:stretch/>
        </p:blipFill>
        <p:spPr>
          <a:xfrm>
            <a:off x="0" y="0"/>
            <a:ext cx="9199984" cy="6858000"/>
          </a:xfrm>
          <a:prstGeom prst="rect">
            <a:avLst/>
          </a:prstGeom>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81437"/>
          </a:xfrm>
        </p:spPr>
        <p:txBody>
          <a:bodyPr>
            <a:normAutofit/>
          </a:bodyPr>
          <a:lstStyle/>
          <a:p>
            <a:r>
              <a:rPr lang="en-GB" b="1" dirty="0"/>
              <a:t>Mat 7:15 –</a:t>
            </a:r>
            <a:r>
              <a:rPr lang="en-GB" dirty="0"/>
              <a:t> “Beware of false prophets, who come to you in sheep’s clothing, but inwardly they are ravenous wolves.</a:t>
            </a:r>
          </a:p>
        </p:txBody>
      </p:sp>
    </p:spTree>
    <p:extLst>
      <p:ext uri="{BB962C8B-B14F-4D97-AF65-F5344CB8AC3E}">
        <p14:creationId xmlns:p14="http://schemas.microsoft.com/office/powerpoint/2010/main" val="3056095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267B6-1355-8CFF-2077-FEEC40758C9F}"/>
              </a:ext>
            </a:extLst>
          </p:cNvPr>
          <p:cNvSpPr>
            <a:spLocks noGrp="1"/>
          </p:cNvSpPr>
          <p:nvPr>
            <p:ph type="title"/>
          </p:nvPr>
        </p:nvSpPr>
        <p:spPr>
          <a:xfrm>
            <a:off x="247973" y="274638"/>
            <a:ext cx="4680487" cy="5780722"/>
          </a:xfrm>
        </p:spPr>
        <p:txBody>
          <a:bodyPr/>
          <a:lstStyle/>
          <a:p>
            <a:r>
              <a:rPr lang="en-GB" dirty="0"/>
              <a:t>What is a false teacher?</a:t>
            </a:r>
          </a:p>
        </p:txBody>
      </p:sp>
      <p:pic>
        <p:nvPicPr>
          <p:cNvPr id="4" name="Picture 3">
            <a:extLst>
              <a:ext uri="{FF2B5EF4-FFF2-40B4-BE49-F238E27FC236}">
                <a16:creationId xmlns:a16="http://schemas.microsoft.com/office/drawing/2014/main" id="{1A638287-DEE9-19D2-348B-B8DF52438593}"/>
              </a:ext>
            </a:extLst>
          </p:cNvPr>
          <p:cNvPicPr>
            <a:picLocks noChangeAspect="1"/>
          </p:cNvPicPr>
          <p:nvPr/>
        </p:nvPicPr>
        <p:blipFill>
          <a:blip r:embed="rId2"/>
          <a:stretch>
            <a:fillRect/>
          </a:stretch>
        </p:blipFill>
        <p:spPr>
          <a:xfrm>
            <a:off x="3833784" y="1002492"/>
            <a:ext cx="4853016" cy="4853016"/>
          </a:xfrm>
          <a:prstGeom prst="rect">
            <a:avLst/>
          </a:prstGeom>
        </p:spPr>
      </p:pic>
    </p:spTree>
    <p:extLst>
      <p:ext uri="{BB962C8B-B14F-4D97-AF65-F5344CB8AC3E}">
        <p14:creationId xmlns:p14="http://schemas.microsoft.com/office/powerpoint/2010/main" val="7457520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818AFF-63E9-0632-2FB3-8BA0856E38AA}"/>
              </a:ext>
            </a:extLst>
          </p:cNvPr>
          <p:cNvPicPr>
            <a:picLocks noChangeAspect="1"/>
          </p:cNvPicPr>
          <p:nvPr/>
        </p:nvPicPr>
        <p:blipFill rotWithShape="1">
          <a:blip r:embed="rId2">
            <a:alphaModFix amt="75000"/>
          </a:blip>
          <a:srcRect l="5740" r="24704"/>
          <a:stretch/>
        </p:blipFill>
        <p:spPr>
          <a:xfrm>
            <a:off x="0" y="0"/>
            <a:ext cx="9144000" cy="6858000"/>
          </a:xfrm>
          <a:prstGeom prst="rect">
            <a:avLst/>
          </a:prstGeom>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142491"/>
          </a:xfrm>
        </p:spPr>
        <p:txBody>
          <a:bodyPr>
            <a:normAutofit/>
          </a:bodyPr>
          <a:lstStyle/>
          <a:p>
            <a:r>
              <a:rPr lang="en-GB" dirty="0"/>
              <a:t>A person who teaches that which is false – that is, contrary to sound doctrine.</a:t>
            </a:r>
          </a:p>
        </p:txBody>
      </p:sp>
    </p:spTree>
    <p:extLst>
      <p:ext uri="{BB962C8B-B14F-4D97-AF65-F5344CB8AC3E}">
        <p14:creationId xmlns:p14="http://schemas.microsoft.com/office/powerpoint/2010/main" val="2512361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F7EBD2-F4DB-0CF4-C18E-38E8A27A2C38}"/>
              </a:ext>
            </a:extLst>
          </p:cNvPr>
          <p:cNvPicPr>
            <a:picLocks noChangeAspect="1"/>
          </p:cNvPicPr>
          <p:nvPr/>
        </p:nvPicPr>
        <p:blipFill rotWithShape="1">
          <a:blip r:embed="rId2">
            <a:alphaModFix amt="77000"/>
          </a:blip>
          <a:srcRect l="14574" r="15334"/>
          <a:stretch/>
        </p:blipFill>
        <p:spPr>
          <a:xfrm>
            <a:off x="0" y="0"/>
            <a:ext cx="9199984" cy="6858000"/>
          </a:xfrm>
          <a:prstGeom prst="rect">
            <a:avLst/>
          </a:prstGeom>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81437"/>
          </a:xfrm>
        </p:spPr>
        <p:txBody>
          <a:bodyPr>
            <a:normAutofit/>
          </a:bodyPr>
          <a:lstStyle/>
          <a:p>
            <a:r>
              <a:rPr lang="en-GB" b="1" dirty="0"/>
              <a:t>2Ti 4:3 –</a:t>
            </a:r>
            <a:r>
              <a:rPr lang="en-GB" dirty="0"/>
              <a:t> For the time will come when they will not endure sound doctrine, but according to their own desires, because they have itching ears, they will heap up for themselves </a:t>
            </a:r>
            <a:r>
              <a:rPr lang="en-GB" b="1" u="sng" dirty="0"/>
              <a:t>teachers</a:t>
            </a:r>
            <a:r>
              <a:rPr lang="en-GB" dirty="0"/>
              <a:t>;</a:t>
            </a:r>
          </a:p>
        </p:txBody>
      </p:sp>
    </p:spTree>
    <p:extLst>
      <p:ext uri="{BB962C8B-B14F-4D97-AF65-F5344CB8AC3E}">
        <p14:creationId xmlns:p14="http://schemas.microsoft.com/office/powerpoint/2010/main" val="219928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F7EBD2-F4DB-0CF4-C18E-38E8A27A2C38}"/>
              </a:ext>
            </a:extLst>
          </p:cNvPr>
          <p:cNvPicPr>
            <a:picLocks noChangeAspect="1"/>
          </p:cNvPicPr>
          <p:nvPr/>
        </p:nvPicPr>
        <p:blipFill rotWithShape="1">
          <a:blip r:embed="rId2">
            <a:alphaModFix amt="77000"/>
          </a:blip>
          <a:srcRect l="14574" r="15334"/>
          <a:stretch/>
        </p:blipFill>
        <p:spPr>
          <a:xfrm>
            <a:off x="0" y="0"/>
            <a:ext cx="9199984" cy="6858000"/>
          </a:xfrm>
          <a:prstGeom prst="rect">
            <a:avLst/>
          </a:prstGeom>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81437"/>
          </a:xfrm>
        </p:spPr>
        <p:txBody>
          <a:bodyPr>
            <a:normAutofit/>
          </a:bodyPr>
          <a:lstStyle/>
          <a:p>
            <a:r>
              <a:rPr lang="en-GB" b="1" dirty="0"/>
              <a:t>2Ti 4:4 –</a:t>
            </a:r>
            <a:r>
              <a:rPr lang="en-GB" dirty="0"/>
              <a:t> and they will turn their ears away from the truth, and be turned aside to fables.</a:t>
            </a:r>
          </a:p>
        </p:txBody>
      </p:sp>
    </p:spTree>
    <p:extLst>
      <p:ext uri="{BB962C8B-B14F-4D97-AF65-F5344CB8AC3E}">
        <p14:creationId xmlns:p14="http://schemas.microsoft.com/office/powerpoint/2010/main" val="31258628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F7EBD2-F4DB-0CF4-C18E-38E8A27A2C38}"/>
              </a:ext>
            </a:extLst>
          </p:cNvPr>
          <p:cNvPicPr>
            <a:picLocks noChangeAspect="1"/>
          </p:cNvPicPr>
          <p:nvPr/>
        </p:nvPicPr>
        <p:blipFill rotWithShape="1">
          <a:blip r:embed="rId2">
            <a:alphaModFix amt="77000"/>
          </a:blip>
          <a:srcRect l="14574" r="15334"/>
          <a:stretch/>
        </p:blipFill>
        <p:spPr>
          <a:xfrm>
            <a:off x="0" y="0"/>
            <a:ext cx="9199984" cy="6858000"/>
          </a:xfrm>
          <a:prstGeom prst="rect">
            <a:avLst/>
          </a:prstGeom>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81437"/>
          </a:xfrm>
        </p:spPr>
        <p:txBody>
          <a:bodyPr>
            <a:normAutofit/>
          </a:bodyPr>
          <a:lstStyle/>
          <a:p>
            <a:r>
              <a:rPr lang="en-GB" b="1" dirty="0"/>
              <a:t>Tit 1:10 – </a:t>
            </a:r>
            <a:r>
              <a:rPr lang="en-GB" dirty="0"/>
              <a:t>For there are many insubordinate, both idle talkers and deceivers, especially those of the circumcision,</a:t>
            </a:r>
          </a:p>
        </p:txBody>
      </p:sp>
    </p:spTree>
    <p:extLst>
      <p:ext uri="{BB962C8B-B14F-4D97-AF65-F5344CB8AC3E}">
        <p14:creationId xmlns:p14="http://schemas.microsoft.com/office/powerpoint/2010/main" val="68438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8AF4C2-8D6D-508E-5C0F-7EC05BA8DE95}"/>
              </a:ext>
            </a:extLst>
          </p:cNvPr>
          <p:cNvPicPr>
            <a:picLocks noChangeAspect="1"/>
          </p:cNvPicPr>
          <p:nvPr/>
        </p:nvPicPr>
        <p:blipFill rotWithShape="1">
          <a:blip r:embed="rId3"/>
          <a:srcRect l="26670"/>
          <a:stretch/>
        </p:blipFill>
        <p:spPr>
          <a:xfrm>
            <a:off x="0" y="-1278"/>
            <a:ext cx="9142654" cy="6859278"/>
          </a:xfrm>
          <a:prstGeom prst="rect">
            <a:avLst/>
          </a:prstGeom>
        </p:spPr>
      </p:pic>
      <p:sp>
        <p:nvSpPr>
          <p:cNvPr id="2" name="Title 1">
            <a:extLst>
              <a:ext uri="{FF2B5EF4-FFF2-40B4-BE49-F238E27FC236}">
                <a16:creationId xmlns:a16="http://schemas.microsoft.com/office/drawing/2014/main" id="{6D4ADCB1-8DCB-984E-A641-6B48864037D3}"/>
              </a:ext>
            </a:extLst>
          </p:cNvPr>
          <p:cNvSpPr>
            <a:spLocks noGrp="1"/>
          </p:cNvSpPr>
          <p:nvPr>
            <p:ph type="title"/>
          </p:nvPr>
        </p:nvSpPr>
        <p:spPr>
          <a:xfrm>
            <a:off x="240537" y="1808340"/>
            <a:ext cx="4231037" cy="3786720"/>
          </a:xfrm>
        </p:spPr>
        <p:txBody>
          <a:bodyPr>
            <a:normAutofit/>
          </a:bodyPr>
          <a:lstStyle/>
          <a:p>
            <a:r>
              <a:rPr lang="en-GB" dirty="0"/>
              <a:t>Preparation for the Last Days</a:t>
            </a:r>
          </a:p>
        </p:txBody>
      </p:sp>
    </p:spTree>
    <p:extLst>
      <p:ext uri="{BB962C8B-B14F-4D97-AF65-F5344CB8AC3E}">
        <p14:creationId xmlns:p14="http://schemas.microsoft.com/office/powerpoint/2010/main" val="105028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F7EBD2-F4DB-0CF4-C18E-38E8A27A2C38}"/>
              </a:ext>
            </a:extLst>
          </p:cNvPr>
          <p:cNvPicPr>
            <a:picLocks noChangeAspect="1"/>
          </p:cNvPicPr>
          <p:nvPr/>
        </p:nvPicPr>
        <p:blipFill rotWithShape="1">
          <a:blip r:embed="rId2">
            <a:alphaModFix amt="77000"/>
          </a:blip>
          <a:srcRect l="14574" r="15334"/>
          <a:stretch/>
        </p:blipFill>
        <p:spPr>
          <a:xfrm>
            <a:off x="0" y="0"/>
            <a:ext cx="9199984" cy="6858000"/>
          </a:xfrm>
          <a:prstGeom prst="rect">
            <a:avLst/>
          </a:prstGeom>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81437"/>
          </a:xfrm>
        </p:spPr>
        <p:txBody>
          <a:bodyPr>
            <a:normAutofit/>
          </a:bodyPr>
          <a:lstStyle/>
          <a:p>
            <a:r>
              <a:rPr lang="en-GB" b="1" dirty="0"/>
              <a:t>Tit 1:11</a:t>
            </a:r>
            <a:r>
              <a:rPr lang="en-GB" dirty="0"/>
              <a:t> – whose mouths must be stopped, who subvert whole households, </a:t>
            </a:r>
            <a:r>
              <a:rPr lang="en-GB" b="1" u="sng" dirty="0"/>
              <a:t>teaching </a:t>
            </a:r>
            <a:r>
              <a:rPr lang="en-GB" dirty="0"/>
              <a:t>things which they ought not, for the sake of dishonest gain.</a:t>
            </a:r>
          </a:p>
        </p:txBody>
      </p:sp>
    </p:spTree>
    <p:extLst>
      <p:ext uri="{BB962C8B-B14F-4D97-AF65-F5344CB8AC3E}">
        <p14:creationId xmlns:p14="http://schemas.microsoft.com/office/powerpoint/2010/main" val="12579370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F7EBD2-F4DB-0CF4-C18E-38E8A27A2C38}"/>
              </a:ext>
            </a:extLst>
          </p:cNvPr>
          <p:cNvPicPr>
            <a:picLocks noChangeAspect="1"/>
          </p:cNvPicPr>
          <p:nvPr/>
        </p:nvPicPr>
        <p:blipFill rotWithShape="1">
          <a:blip r:embed="rId2">
            <a:alphaModFix amt="77000"/>
          </a:blip>
          <a:srcRect l="14574" r="15334"/>
          <a:stretch/>
        </p:blipFill>
        <p:spPr>
          <a:xfrm>
            <a:off x="0" y="0"/>
            <a:ext cx="9199984" cy="6858000"/>
          </a:xfrm>
          <a:prstGeom prst="rect">
            <a:avLst/>
          </a:prstGeom>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81437"/>
          </a:xfrm>
        </p:spPr>
        <p:txBody>
          <a:bodyPr>
            <a:normAutofit/>
          </a:bodyPr>
          <a:lstStyle/>
          <a:p>
            <a:r>
              <a:rPr lang="en-GB" b="1" dirty="0"/>
              <a:t>Jud 1:4 –</a:t>
            </a:r>
            <a:r>
              <a:rPr lang="en-GB" dirty="0"/>
              <a:t> For certain men have crept in unnoticed, who long ago were marked out for this condemnation, ungodly men, who turn the grace of our God into lewdness and deny the only Lord God and our Lord Jesus Christ.</a:t>
            </a:r>
          </a:p>
        </p:txBody>
      </p:sp>
    </p:spTree>
    <p:extLst>
      <p:ext uri="{BB962C8B-B14F-4D97-AF65-F5344CB8AC3E}">
        <p14:creationId xmlns:p14="http://schemas.microsoft.com/office/powerpoint/2010/main" val="3677690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D8DC92-8641-CFBE-4629-2FD11030443D}"/>
              </a:ext>
            </a:extLst>
          </p:cNvPr>
          <p:cNvPicPr>
            <a:picLocks noChangeAspect="1"/>
          </p:cNvPicPr>
          <p:nvPr/>
        </p:nvPicPr>
        <p:blipFill rotWithShape="1">
          <a:blip r:embed="rId2">
            <a:alphaModFix amt="75000"/>
          </a:blip>
          <a:srcRect l="5740" r="24704"/>
          <a:stretch/>
        </p:blipFill>
        <p:spPr>
          <a:xfrm>
            <a:off x="0" y="0"/>
            <a:ext cx="6834752" cy="5126064"/>
          </a:xfrm>
          <a:prstGeom prst="rect">
            <a:avLst/>
          </a:prstGeom>
          <a:effectLst>
            <a:softEdge rad="728245"/>
          </a:effectLst>
        </p:spPr>
      </p:pic>
      <p:pic>
        <p:nvPicPr>
          <p:cNvPr id="5" name="Picture 4">
            <a:extLst>
              <a:ext uri="{FF2B5EF4-FFF2-40B4-BE49-F238E27FC236}">
                <a16:creationId xmlns:a16="http://schemas.microsoft.com/office/drawing/2014/main" id="{FB4FF8D4-2150-CC12-95E5-387535CF79C4}"/>
              </a:ext>
            </a:extLst>
          </p:cNvPr>
          <p:cNvPicPr>
            <a:picLocks noChangeAspect="1"/>
          </p:cNvPicPr>
          <p:nvPr/>
        </p:nvPicPr>
        <p:blipFill rotWithShape="1">
          <a:blip r:embed="rId3">
            <a:alphaModFix amt="65000"/>
          </a:blip>
          <a:srcRect r="8339"/>
          <a:stretch/>
        </p:blipFill>
        <p:spPr>
          <a:xfrm>
            <a:off x="2868254" y="0"/>
            <a:ext cx="6275745" cy="6857428"/>
          </a:xfrm>
          <a:prstGeom prst="rect">
            <a:avLst/>
          </a:prstGeom>
          <a:effectLst>
            <a:softEdge rad="825500"/>
          </a:effectLst>
        </p:spPr>
      </p:pic>
      <p:sp>
        <p:nvSpPr>
          <p:cNvPr id="2" name="Title 1">
            <a:extLst>
              <a:ext uri="{FF2B5EF4-FFF2-40B4-BE49-F238E27FC236}">
                <a16:creationId xmlns:a16="http://schemas.microsoft.com/office/drawing/2014/main" id="{38B25F8E-9CF6-D5C1-C7C0-F8C2C27336D8}"/>
              </a:ext>
            </a:extLst>
          </p:cNvPr>
          <p:cNvSpPr>
            <a:spLocks noGrp="1"/>
          </p:cNvSpPr>
          <p:nvPr>
            <p:ph type="title"/>
          </p:nvPr>
        </p:nvSpPr>
        <p:spPr>
          <a:xfrm>
            <a:off x="457200" y="274638"/>
            <a:ext cx="8229600" cy="5831694"/>
          </a:xfrm>
        </p:spPr>
        <p:txBody>
          <a:bodyPr/>
          <a:lstStyle/>
          <a:p>
            <a:r>
              <a:rPr lang="en-US" dirty="0"/>
              <a:t>How to recognize a false teacher or false prophet:</a:t>
            </a:r>
          </a:p>
        </p:txBody>
      </p:sp>
    </p:spTree>
    <p:extLst>
      <p:ext uri="{BB962C8B-B14F-4D97-AF65-F5344CB8AC3E}">
        <p14:creationId xmlns:p14="http://schemas.microsoft.com/office/powerpoint/2010/main" val="28012002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C51EA-C4FC-99C7-201C-0295D07FCF66}"/>
              </a:ext>
            </a:extLst>
          </p:cNvPr>
          <p:cNvSpPr>
            <a:spLocks noGrp="1"/>
          </p:cNvSpPr>
          <p:nvPr>
            <p:ph type="title"/>
          </p:nvPr>
        </p:nvSpPr>
        <p:spPr>
          <a:xfrm>
            <a:off x="457200" y="274638"/>
            <a:ext cx="4347186" cy="6308724"/>
          </a:xfrm>
        </p:spPr>
        <p:txBody>
          <a:bodyPr>
            <a:normAutofit/>
          </a:bodyPr>
          <a:lstStyle/>
          <a:p>
            <a:r>
              <a:rPr lang="en-US" dirty="0"/>
              <a:t>They take advantage of the weak:</a:t>
            </a:r>
          </a:p>
        </p:txBody>
      </p:sp>
      <p:pic>
        <p:nvPicPr>
          <p:cNvPr id="4" name="Content Placeholder 3">
            <a:extLst>
              <a:ext uri="{FF2B5EF4-FFF2-40B4-BE49-F238E27FC236}">
                <a16:creationId xmlns:a16="http://schemas.microsoft.com/office/drawing/2014/main" id="{44AD908A-C91D-94B0-F775-61A2828DAE96}"/>
              </a:ext>
            </a:extLst>
          </p:cNvPr>
          <p:cNvPicPr>
            <a:picLocks noGrp="1" noChangeAspect="1"/>
          </p:cNvPicPr>
          <p:nvPr>
            <p:ph idx="1"/>
          </p:nvPr>
        </p:nvPicPr>
        <p:blipFill rotWithShape="1">
          <a:blip r:embed="rId2"/>
          <a:srcRect b="3143"/>
          <a:stretch/>
        </p:blipFill>
        <p:spPr>
          <a:xfrm>
            <a:off x="4804386" y="933858"/>
            <a:ext cx="4169493" cy="5924142"/>
          </a:xfrm>
          <a:effectLst>
            <a:softEdge rad="392100"/>
          </a:effectLst>
        </p:spPr>
      </p:pic>
    </p:spTree>
    <p:extLst>
      <p:ext uri="{BB962C8B-B14F-4D97-AF65-F5344CB8AC3E}">
        <p14:creationId xmlns:p14="http://schemas.microsoft.com/office/powerpoint/2010/main" val="19216628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4AD908A-C91D-94B0-F775-61A2828DAE96}"/>
              </a:ext>
            </a:extLst>
          </p:cNvPr>
          <p:cNvPicPr>
            <a:picLocks noGrp="1" noChangeAspect="1"/>
          </p:cNvPicPr>
          <p:nvPr>
            <p:ph idx="1"/>
          </p:nvPr>
        </p:nvPicPr>
        <p:blipFill rotWithShape="1">
          <a:blip r:embed="rId2"/>
          <a:srcRect b="3143"/>
          <a:stretch/>
        </p:blipFill>
        <p:spPr>
          <a:xfrm>
            <a:off x="4804386" y="933858"/>
            <a:ext cx="4169493" cy="5924142"/>
          </a:xfrm>
          <a:effectLst>
            <a:softEdge rad="392100"/>
          </a:effectLst>
        </p:spPr>
      </p:pic>
      <p:sp>
        <p:nvSpPr>
          <p:cNvPr id="2" name="Title 1">
            <a:extLst>
              <a:ext uri="{FF2B5EF4-FFF2-40B4-BE49-F238E27FC236}">
                <a16:creationId xmlns:a16="http://schemas.microsoft.com/office/drawing/2014/main" id="{00EC51EA-C4FC-99C7-201C-0295D07FCF66}"/>
              </a:ext>
            </a:extLst>
          </p:cNvPr>
          <p:cNvSpPr>
            <a:spLocks noGrp="1"/>
          </p:cNvSpPr>
          <p:nvPr>
            <p:ph type="title"/>
          </p:nvPr>
        </p:nvSpPr>
        <p:spPr>
          <a:xfrm>
            <a:off x="457200" y="274638"/>
            <a:ext cx="4347186" cy="6308724"/>
          </a:xfrm>
        </p:spPr>
        <p:txBody>
          <a:bodyPr>
            <a:normAutofit fontScale="90000"/>
          </a:bodyPr>
          <a:lstStyle/>
          <a:p>
            <a:r>
              <a:rPr lang="en-GB" b="1" dirty="0"/>
              <a:t>2Ti 3:6 –</a:t>
            </a:r>
            <a:r>
              <a:rPr lang="en-GB" dirty="0"/>
              <a:t> For of this sort are those who creep into households and make captives of gullible women Loaded down with sins, led away by various lusts…</a:t>
            </a:r>
          </a:p>
        </p:txBody>
      </p:sp>
    </p:spTree>
    <p:extLst>
      <p:ext uri="{BB962C8B-B14F-4D97-AF65-F5344CB8AC3E}">
        <p14:creationId xmlns:p14="http://schemas.microsoft.com/office/powerpoint/2010/main" val="511170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4AD908A-C91D-94B0-F775-61A2828DAE96}"/>
              </a:ext>
            </a:extLst>
          </p:cNvPr>
          <p:cNvPicPr>
            <a:picLocks noGrp="1" noChangeAspect="1"/>
          </p:cNvPicPr>
          <p:nvPr>
            <p:ph idx="1"/>
          </p:nvPr>
        </p:nvPicPr>
        <p:blipFill rotWithShape="1">
          <a:blip r:embed="rId2"/>
          <a:srcRect b="3143"/>
          <a:stretch/>
        </p:blipFill>
        <p:spPr>
          <a:xfrm>
            <a:off x="4804386" y="933858"/>
            <a:ext cx="4169493" cy="5924142"/>
          </a:xfrm>
          <a:effectLst>
            <a:softEdge rad="392100"/>
          </a:effectLst>
        </p:spPr>
      </p:pic>
      <p:sp>
        <p:nvSpPr>
          <p:cNvPr id="2" name="Title 1">
            <a:extLst>
              <a:ext uri="{FF2B5EF4-FFF2-40B4-BE49-F238E27FC236}">
                <a16:creationId xmlns:a16="http://schemas.microsoft.com/office/drawing/2014/main" id="{00EC51EA-C4FC-99C7-201C-0295D07FCF66}"/>
              </a:ext>
            </a:extLst>
          </p:cNvPr>
          <p:cNvSpPr>
            <a:spLocks noGrp="1"/>
          </p:cNvSpPr>
          <p:nvPr>
            <p:ph type="title"/>
          </p:nvPr>
        </p:nvSpPr>
        <p:spPr>
          <a:xfrm>
            <a:off x="457199" y="274638"/>
            <a:ext cx="5092995" cy="6308724"/>
          </a:xfrm>
        </p:spPr>
        <p:txBody>
          <a:bodyPr>
            <a:normAutofit fontScale="90000"/>
          </a:bodyPr>
          <a:lstStyle/>
          <a:p>
            <a:r>
              <a:rPr lang="en-GB" b="1" dirty="0"/>
              <a:t>Mat 23:14 – </a:t>
            </a:r>
            <a:r>
              <a:rPr lang="en-GB" dirty="0"/>
              <a:t>Woe to you, scribes and Pharisees, hypocrites! For you devour widows’ houses, and for a </a:t>
            </a:r>
            <a:r>
              <a:rPr lang="en-GB" dirty="0" err="1"/>
              <a:t>pretense</a:t>
            </a:r>
            <a:r>
              <a:rPr lang="en-GB" dirty="0"/>
              <a:t> make long prayers. Therefore you will receive greater condemnation.</a:t>
            </a:r>
          </a:p>
        </p:txBody>
      </p:sp>
    </p:spTree>
    <p:extLst>
      <p:ext uri="{BB962C8B-B14F-4D97-AF65-F5344CB8AC3E}">
        <p14:creationId xmlns:p14="http://schemas.microsoft.com/office/powerpoint/2010/main" val="8314068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56C49F-233D-F179-F835-1A4A6F7C0325}"/>
              </a:ext>
            </a:extLst>
          </p:cNvPr>
          <p:cNvPicPr>
            <a:picLocks noChangeAspect="1"/>
          </p:cNvPicPr>
          <p:nvPr/>
        </p:nvPicPr>
        <p:blipFill rotWithShape="1">
          <a:blip r:embed="rId2">
            <a:alphaModFix amt="77000"/>
          </a:blip>
          <a:srcRect r="16085"/>
          <a:stretch/>
        </p:blipFill>
        <p:spPr>
          <a:xfrm>
            <a:off x="-63795" y="0"/>
            <a:ext cx="9207795" cy="6858000"/>
          </a:xfrm>
          <a:prstGeom prst="rect">
            <a:avLst/>
          </a:prstGeom>
        </p:spPr>
      </p:pic>
      <p:sp>
        <p:nvSpPr>
          <p:cNvPr id="2" name="Title 1">
            <a:extLst>
              <a:ext uri="{FF2B5EF4-FFF2-40B4-BE49-F238E27FC236}">
                <a16:creationId xmlns:a16="http://schemas.microsoft.com/office/drawing/2014/main" id="{00EC51EA-C4FC-99C7-201C-0295D07FCF66}"/>
              </a:ext>
            </a:extLst>
          </p:cNvPr>
          <p:cNvSpPr>
            <a:spLocks noGrp="1"/>
          </p:cNvSpPr>
          <p:nvPr>
            <p:ph type="title"/>
          </p:nvPr>
        </p:nvSpPr>
        <p:spPr>
          <a:xfrm>
            <a:off x="457200" y="274638"/>
            <a:ext cx="8112642" cy="6308724"/>
          </a:xfrm>
        </p:spPr>
        <p:txBody>
          <a:bodyPr>
            <a:normAutofit/>
          </a:bodyPr>
          <a:lstStyle/>
          <a:p>
            <a:r>
              <a:rPr lang="en-GB" dirty="0"/>
              <a:t>They never come to the truth…</a:t>
            </a:r>
          </a:p>
        </p:txBody>
      </p:sp>
    </p:spTree>
    <p:extLst>
      <p:ext uri="{BB962C8B-B14F-4D97-AF65-F5344CB8AC3E}">
        <p14:creationId xmlns:p14="http://schemas.microsoft.com/office/powerpoint/2010/main" val="40484154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56C49F-233D-F179-F835-1A4A6F7C0325}"/>
              </a:ext>
            </a:extLst>
          </p:cNvPr>
          <p:cNvPicPr>
            <a:picLocks noChangeAspect="1"/>
          </p:cNvPicPr>
          <p:nvPr/>
        </p:nvPicPr>
        <p:blipFill rotWithShape="1">
          <a:blip r:embed="rId2">
            <a:alphaModFix amt="77000"/>
          </a:blip>
          <a:srcRect r="16085"/>
          <a:stretch/>
        </p:blipFill>
        <p:spPr>
          <a:xfrm>
            <a:off x="-63795" y="0"/>
            <a:ext cx="9207795" cy="6858000"/>
          </a:xfrm>
          <a:prstGeom prst="rect">
            <a:avLst/>
          </a:prstGeom>
        </p:spPr>
      </p:pic>
      <p:sp>
        <p:nvSpPr>
          <p:cNvPr id="2" name="Title 1">
            <a:extLst>
              <a:ext uri="{FF2B5EF4-FFF2-40B4-BE49-F238E27FC236}">
                <a16:creationId xmlns:a16="http://schemas.microsoft.com/office/drawing/2014/main" id="{00EC51EA-C4FC-99C7-201C-0295D07FCF66}"/>
              </a:ext>
            </a:extLst>
          </p:cNvPr>
          <p:cNvSpPr>
            <a:spLocks noGrp="1"/>
          </p:cNvSpPr>
          <p:nvPr>
            <p:ph type="title"/>
          </p:nvPr>
        </p:nvSpPr>
        <p:spPr>
          <a:xfrm>
            <a:off x="457200" y="274638"/>
            <a:ext cx="8112642" cy="6308724"/>
          </a:xfrm>
        </p:spPr>
        <p:txBody>
          <a:bodyPr>
            <a:normAutofit/>
          </a:bodyPr>
          <a:lstStyle/>
          <a:p>
            <a:r>
              <a:rPr lang="en-GB" b="1" dirty="0"/>
              <a:t>2Ti 3:7 –</a:t>
            </a:r>
            <a:r>
              <a:rPr lang="en-GB" dirty="0"/>
              <a:t> always learning and never able to come to the knowledge of the truth.</a:t>
            </a:r>
          </a:p>
        </p:txBody>
      </p:sp>
    </p:spTree>
    <p:extLst>
      <p:ext uri="{BB962C8B-B14F-4D97-AF65-F5344CB8AC3E}">
        <p14:creationId xmlns:p14="http://schemas.microsoft.com/office/powerpoint/2010/main" val="33863460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996A9-EE0B-C3D1-D80C-CA5BB23D710A}"/>
              </a:ext>
            </a:extLst>
          </p:cNvPr>
          <p:cNvPicPr>
            <a:picLocks noChangeAspect="1"/>
          </p:cNvPicPr>
          <p:nvPr/>
        </p:nvPicPr>
        <p:blipFill rotWithShape="1">
          <a:blip r:embed="rId2">
            <a:alphaModFix amt="79000"/>
          </a:blip>
          <a:srcRect l="2862" r="9246"/>
          <a:stretch/>
        </p:blipFill>
        <p:spPr>
          <a:xfrm>
            <a:off x="0" y="0"/>
            <a:ext cx="9144000" cy="6858000"/>
          </a:xfrm>
          <a:prstGeom prst="rect">
            <a:avLst/>
          </a:prstGeom>
        </p:spPr>
      </p:pic>
      <p:sp>
        <p:nvSpPr>
          <p:cNvPr id="2" name="Title 1">
            <a:extLst>
              <a:ext uri="{FF2B5EF4-FFF2-40B4-BE49-F238E27FC236}">
                <a16:creationId xmlns:a16="http://schemas.microsoft.com/office/drawing/2014/main" id="{00EC51EA-C4FC-99C7-201C-0295D07FCF66}"/>
              </a:ext>
            </a:extLst>
          </p:cNvPr>
          <p:cNvSpPr>
            <a:spLocks noGrp="1"/>
          </p:cNvSpPr>
          <p:nvPr>
            <p:ph type="title"/>
          </p:nvPr>
        </p:nvSpPr>
        <p:spPr>
          <a:xfrm>
            <a:off x="457200" y="274638"/>
            <a:ext cx="8112642" cy="6308724"/>
          </a:xfrm>
        </p:spPr>
        <p:txBody>
          <a:bodyPr>
            <a:normAutofit/>
          </a:bodyPr>
          <a:lstStyle/>
          <a:p>
            <a:r>
              <a:rPr lang="en-GB" dirty="0"/>
              <a:t>They resist the truth…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12898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996A9-EE0B-C3D1-D80C-CA5BB23D710A}"/>
              </a:ext>
            </a:extLst>
          </p:cNvPr>
          <p:cNvPicPr>
            <a:picLocks noChangeAspect="1"/>
          </p:cNvPicPr>
          <p:nvPr/>
        </p:nvPicPr>
        <p:blipFill rotWithShape="1">
          <a:blip r:embed="rId2">
            <a:alphaModFix amt="79000"/>
          </a:blip>
          <a:srcRect l="2862" r="9246"/>
          <a:stretch/>
        </p:blipFill>
        <p:spPr>
          <a:xfrm>
            <a:off x="0" y="0"/>
            <a:ext cx="9144000" cy="6858000"/>
          </a:xfrm>
          <a:prstGeom prst="rect">
            <a:avLst/>
          </a:prstGeom>
        </p:spPr>
      </p:pic>
      <p:sp>
        <p:nvSpPr>
          <p:cNvPr id="2" name="Title 1">
            <a:extLst>
              <a:ext uri="{FF2B5EF4-FFF2-40B4-BE49-F238E27FC236}">
                <a16:creationId xmlns:a16="http://schemas.microsoft.com/office/drawing/2014/main" id="{00EC51EA-C4FC-99C7-201C-0295D07FCF66}"/>
              </a:ext>
            </a:extLst>
          </p:cNvPr>
          <p:cNvSpPr>
            <a:spLocks noGrp="1"/>
          </p:cNvSpPr>
          <p:nvPr>
            <p:ph type="title"/>
          </p:nvPr>
        </p:nvSpPr>
        <p:spPr>
          <a:xfrm>
            <a:off x="457200" y="274638"/>
            <a:ext cx="8112642" cy="6308724"/>
          </a:xfrm>
        </p:spPr>
        <p:txBody>
          <a:bodyPr>
            <a:normAutofit/>
          </a:bodyPr>
          <a:lstStyle/>
          <a:p>
            <a:r>
              <a:rPr lang="en-GB" b="1" dirty="0"/>
              <a:t>2Ti 3:8 –</a:t>
            </a:r>
            <a:r>
              <a:rPr lang="en-GB" dirty="0"/>
              <a:t> Now as </a:t>
            </a:r>
            <a:r>
              <a:rPr lang="en-GB" dirty="0" err="1"/>
              <a:t>Jannes</a:t>
            </a:r>
            <a:r>
              <a:rPr lang="en-GB" dirty="0"/>
              <a:t> and </a:t>
            </a:r>
            <a:r>
              <a:rPr lang="en-GB" dirty="0" err="1"/>
              <a:t>Jambres</a:t>
            </a:r>
            <a:r>
              <a:rPr lang="en-GB" dirty="0"/>
              <a:t> resisted Moses, so do these also resist the truth…</a:t>
            </a:r>
          </a:p>
        </p:txBody>
      </p:sp>
    </p:spTree>
    <p:extLst>
      <p:ext uri="{BB962C8B-B14F-4D97-AF65-F5344CB8AC3E}">
        <p14:creationId xmlns:p14="http://schemas.microsoft.com/office/powerpoint/2010/main" val="1005999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ADCB1-8DCB-984E-A641-6B48864037D3}"/>
              </a:ext>
            </a:extLst>
          </p:cNvPr>
          <p:cNvSpPr>
            <a:spLocks noGrp="1"/>
          </p:cNvSpPr>
          <p:nvPr>
            <p:ph type="title"/>
          </p:nvPr>
        </p:nvSpPr>
        <p:spPr>
          <a:xfrm>
            <a:off x="5757933" y="1839337"/>
            <a:ext cx="3046949" cy="3786720"/>
          </a:xfrm>
        </p:spPr>
        <p:txBody>
          <a:bodyPr>
            <a:normAutofit/>
          </a:bodyPr>
          <a:lstStyle/>
          <a:p>
            <a:r>
              <a:rPr lang="en-GB" dirty="0"/>
              <a:t>False Prophets &amp;  False Teachers</a:t>
            </a:r>
          </a:p>
        </p:txBody>
      </p:sp>
      <p:pic>
        <p:nvPicPr>
          <p:cNvPr id="4" name="Picture 3">
            <a:extLst>
              <a:ext uri="{FF2B5EF4-FFF2-40B4-BE49-F238E27FC236}">
                <a16:creationId xmlns:a16="http://schemas.microsoft.com/office/drawing/2014/main" id="{612523E9-6CBB-54C9-579B-8E4873C7212E}"/>
              </a:ext>
            </a:extLst>
          </p:cNvPr>
          <p:cNvPicPr>
            <a:picLocks noChangeAspect="1"/>
          </p:cNvPicPr>
          <p:nvPr/>
        </p:nvPicPr>
        <p:blipFill>
          <a:blip r:embed="rId3"/>
          <a:stretch>
            <a:fillRect/>
          </a:stretch>
        </p:blipFill>
        <p:spPr>
          <a:xfrm>
            <a:off x="627133" y="776530"/>
            <a:ext cx="5130800" cy="56769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3176717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996A9-EE0B-C3D1-D80C-CA5BB23D710A}"/>
              </a:ext>
            </a:extLst>
          </p:cNvPr>
          <p:cNvPicPr>
            <a:picLocks noChangeAspect="1"/>
          </p:cNvPicPr>
          <p:nvPr/>
        </p:nvPicPr>
        <p:blipFill rotWithShape="1">
          <a:blip r:embed="rId2">
            <a:alphaModFix amt="79000"/>
          </a:blip>
          <a:srcRect l="2862" r="9246"/>
          <a:stretch/>
        </p:blipFill>
        <p:spPr>
          <a:xfrm>
            <a:off x="0" y="0"/>
            <a:ext cx="9144000" cy="6858000"/>
          </a:xfrm>
          <a:prstGeom prst="rect">
            <a:avLst/>
          </a:prstGeom>
        </p:spPr>
      </p:pic>
      <p:sp>
        <p:nvSpPr>
          <p:cNvPr id="2" name="Title 1">
            <a:extLst>
              <a:ext uri="{FF2B5EF4-FFF2-40B4-BE49-F238E27FC236}">
                <a16:creationId xmlns:a16="http://schemas.microsoft.com/office/drawing/2014/main" id="{00EC51EA-C4FC-99C7-201C-0295D07FCF66}"/>
              </a:ext>
            </a:extLst>
          </p:cNvPr>
          <p:cNvSpPr>
            <a:spLocks noGrp="1"/>
          </p:cNvSpPr>
          <p:nvPr>
            <p:ph type="title"/>
          </p:nvPr>
        </p:nvSpPr>
        <p:spPr>
          <a:xfrm>
            <a:off x="457200" y="274638"/>
            <a:ext cx="8112642" cy="6308724"/>
          </a:xfrm>
        </p:spPr>
        <p:txBody>
          <a:bodyPr>
            <a:normAutofit/>
          </a:bodyPr>
          <a:lstStyle/>
          <a:p>
            <a:r>
              <a:rPr lang="en-GB" b="1" dirty="0"/>
              <a:t>Exo 7:11 –</a:t>
            </a:r>
            <a:r>
              <a:rPr lang="en-GB" dirty="0"/>
              <a:t> But Pharaoh also called the wise men and the sorcerers; so the magicians of Egypt, they also did in like manner with their enchantments.</a:t>
            </a:r>
          </a:p>
        </p:txBody>
      </p:sp>
    </p:spTree>
    <p:extLst>
      <p:ext uri="{BB962C8B-B14F-4D97-AF65-F5344CB8AC3E}">
        <p14:creationId xmlns:p14="http://schemas.microsoft.com/office/powerpoint/2010/main" val="5409465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996A9-EE0B-C3D1-D80C-CA5BB23D710A}"/>
              </a:ext>
            </a:extLst>
          </p:cNvPr>
          <p:cNvPicPr>
            <a:picLocks noChangeAspect="1"/>
          </p:cNvPicPr>
          <p:nvPr/>
        </p:nvPicPr>
        <p:blipFill rotWithShape="1">
          <a:blip r:embed="rId2">
            <a:alphaModFix amt="79000"/>
          </a:blip>
          <a:srcRect l="2862" r="9246"/>
          <a:stretch/>
        </p:blipFill>
        <p:spPr>
          <a:xfrm>
            <a:off x="0" y="0"/>
            <a:ext cx="9144000" cy="6858000"/>
          </a:xfrm>
          <a:prstGeom prst="rect">
            <a:avLst/>
          </a:prstGeom>
        </p:spPr>
      </p:pic>
      <p:sp>
        <p:nvSpPr>
          <p:cNvPr id="2" name="Title 1">
            <a:extLst>
              <a:ext uri="{FF2B5EF4-FFF2-40B4-BE49-F238E27FC236}">
                <a16:creationId xmlns:a16="http://schemas.microsoft.com/office/drawing/2014/main" id="{00EC51EA-C4FC-99C7-201C-0295D07FCF66}"/>
              </a:ext>
            </a:extLst>
          </p:cNvPr>
          <p:cNvSpPr>
            <a:spLocks noGrp="1"/>
          </p:cNvSpPr>
          <p:nvPr>
            <p:ph type="title"/>
          </p:nvPr>
        </p:nvSpPr>
        <p:spPr>
          <a:xfrm>
            <a:off x="457200" y="274638"/>
            <a:ext cx="8112642" cy="6308724"/>
          </a:xfrm>
        </p:spPr>
        <p:txBody>
          <a:bodyPr>
            <a:normAutofit/>
          </a:bodyPr>
          <a:lstStyle/>
          <a:p>
            <a:r>
              <a:rPr lang="en-GB" b="1" dirty="0"/>
              <a:t>Exo 7:12 –</a:t>
            </a:r>
            <a:r>
              <a:rPr lang="en-GB" dirty="0"/>
              <a:t> For every man threw down his rod, and they became serpents. But Aaron’s rod swallowed up their rods.</a:t>
            </a:r>
          </a:p>
        </p:txBody>
      </p:sp>
    </p:spTree>
    <p:extLst>
      <p:ext uri="{BB962C8B-B14F-4D97-AF65-F5344CB8AC3E}">
        <p14:creationId xmlns:p14="http://schemas.microsoft.com/office/powerpoint/2010/main" val="38237702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alpha val="8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F30526-ECF3-BA44-9CBA-A6152EECD5C6}"/>
              </a:ext>
            </a:extLst>
          </p:cNvPr>
          <p:cNvPicPr>
            <a:picLocks noChangeAspect="1"/>
          </p:cNvPicPr>
          <p:nvPr/>
        </p:nvPicPr>
        <p:blipFill rotWithShape="1">
          <a:blip r:embed="rId2">
            <a:alphaModFix amt="80000"/>
          </a:blip>
          <a:srcRect l="19135" r="5880"/>
          <a:stretch/>
        </p:blipFill>
        <p:spPr>
          <a:xfrm>
            <a:off x="0" y="0"/>
            <a:ext cx="9144000" cy="6858000"/>
          </a:xfrm>
          <a:prstGeom prst="rect">
            <a:avLst/>
          </a:prstGeom>
        </p:spPr>
      </p:pic>
      <p:sp>
        <p:nvSpPr>
          <p:cNvPr id="2" name="Title 1">
            <a:extLst>
              <a:ext uri="{FF2B5EF4-FFF2-40B4-BE49-F238E27FC236}">
                <a16:creationId xmlns:a16="http://schemas.microsoft.com/office/drawing/2014/main" id="{0D19FCBE-BB76-20C7-9DDA-6F1DAA8B5517}"/>
              </a:ext>
            </a:extLst>
          </p:cNvPr>
          <p:cNvSpPr>
            <a:spLocks noGrp="1"/>
          </p:cNvSpPr>
          <p:nvPr>
            <p:ph type="title"/>
          </p:nvPr>
        </p:nvSpPr>
        <p:spPr>
          <a:xfrm>
            <a:off x="457200" y="274637"/>
            <a:ext cx="8229600" cy="6104897"/>
          </a:xfrm>
        </p:spPr>
        <p:txBody>
          <a:bodyPr/>
          <a:lstStyle/>
          <a:p>
            <a:r>
              <a:rPr lang="en-GB" dirty="0"/>
              <a:t>They have corrupt minds…</a:t>
            </a:r>
            <a:endParaRPr lang="en-US" dirty="0"/>
          </a:p>
        </p:txBody>
      </p:sp>
    </p:spTree>
    <p:extLst>
      <p:ext uri="{BB962C8B-B14F-4D97-AF65-F5344CB8AC3E}">
        <p14:creationId xmlns:p14="http://schemas.microsoft.com/office/powerpoint/2010/main" val="5211646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alpha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C27369-0EC5-1F31-E769-EE22DC9888E6}"/>
              </a:ext>
            </a:extLst>
          </p:cNvPr>
          <p:cNvPicPr>
            <a:picLocks noChangeAspect="1"/>
          </p:cNvPicPr>
          <p:nvPr/>
        </p:nvPicPr>
        <p:blipFill rotWithShape="1">
          <a:blip r:embed="rId2">
            <a:alphaModFix amt="80000"/>
          </a:blip>
          <a:srcRect l="19135" r="5880"/>
          <a:stretch/>
        </p:blipFill>
        <p:spPr>
          <a:xfrm>
            <a:off x="0" y="0"/>
            <a:ext cx="9144000" cy="6858000"/>
          </a:xfrm>
          <a:prstGeom prst="rect">
            <a:avLst/>
          </a:prstGeom>
        </p:spPr>
      </p:pic>
      <p:sp>
        <p:nvSpPr>
          <p:cNvPr id="2" name="Title 1">
            <a:extLst>
              <a:ext uri="{FF2B5EF4-FFF2-40B4-BE49-F238E27FC236}">
                <a16:creationId xmlns:a16="http://schemas.microsoft.com/office/drawing/2014/main" id="{0D19FCBE-BB76-20C7-9DDA-6F1DAA8B5517}"/>
              </a:ext>
            </a:extLst>
          </p:cNvPr>
          <p:cNvSpPr>
            <a:spLocks noGrp="1"/>
          </p:cNvSpPr>
          <p:nvPr>
            <p:ph type="title"/>
          </p:nvPr>
        </p:nvSpPr>
        <p:spPr>
          <a:xfrm>
            <a:off x="457200" y="274637"/>
            <a:ext cx="8229600" cy="6104897"/>
          </a:xfrm>
        </p:spPr>
        <p:txBody>
          <a:bodyPr/>
          <a:lstStyle/>
          <a:p>
            <a:r>
              <a:rPr lang="en-GB" b="1" dirty="0"/>
              <a:t>2Ti 3:8 -</a:t>
            </a:r>
            <a:r>
              <a:rPr lang="en-GB" dirty="0"/>
              <a:t> … men of corrupt minds, disapproved concerning the faith…</a:t>
            </a:r>
          </a:p>
        </p:txBody>
      </p:sp>
    </p:spTree>
    <p:extLst>
      <p:ext uri="{BB962C8B-B14F-4D97-AF65-F5344CB8AC3E}">
        <p14:creationId xmlns:p14="http://schemas.microsoft.com/office/powerpoint/2010/main" val="35219820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81EC38-42D9-60A1-A067-DEBCA054433B}"/>
              </a:ext>
            </a:extLst>
          </p:cNvPr>
          <p:cNvPicPr>
            <a:picLocks noChangeAspect="1"/>
          </p:cNvPicPr>
          <p:nvPr/>
        </p:nvPicPr>
        <p:blipFill rotWithShape="1">
          <a:blip r:embed="rId2">
            <a:alphaModFix amt="80000"/>
          </a:blip>
          <a:srcRect l="19135" r="5880"/>
          <a:stretch/>
        </p:blipFill>
        <p:spPr>
          <a:xfrm>
            <a:off x="0" y="0"/>
            <a:ext cx="9144000" cy="6858000"/>
          </a:xfrm>
          <a:prstGeom prst="rect">
            <a:avLst/>
          </a:prstGeom>
        </p:spPr>
      </p:pic>
      <p:sp>
        <p:nvSpPr>
          <p:cNvPr id="2" name="Title 1">
            <a:extLst>
              <a:ext uri="{FF2B5EF4-FFF2-40B4-BE49-F238E27FC236}">
                <a16:creationId xmlns:a16="http://schemas.microsoft.com/office/drawing/2014/main" id="{0D19FCBE-BB76-20C7-9DDA-6F1DAA8B5517}"/>
              </a:ext>
            </a:extLst>
          </p:cNvPr>
          <p:cNvSpPr>
            <a:spLocks noGrp="1"/>
          </p:cNvSpPr>
          <p:nvPr>
            <p:ph type="title"/>
          </p:nvPr>
        </p:nvSpPr>
        <p:spPr>
          <a:xfrm>
            <a:off x="457200" y="274637"/>
            <a:ext cx="8229600" cy="6104897"/>
          </a:xfrm>
        </p:spPr>
        <p:txBody>
          <a:bodyPr/>
          <a:lstStyle/>
          <a:p>
            <a:r>
              <a:rPr lang="en-GB" b="1" dirty="0"/>
              <a:t>1Ti 6:3</a:t>
            </a:r>
            <a:r>
              <a:rPr lang="en-GB" dirty="0"/>
              <a:t> - If anyone teaches otherwise and does not consent to wholesome words, even the words of our Lord Jesus Christ, and to the doctrine which accords with godliness,</a:t>
            </a:r>
          </a:p>
        </p:txBody>
      </p:sp>
    </p:spTree>
    <p:extLst>
      <p:ext uri="{BB962C8B-B14F-4D97-AF65-F5344CB8AC3E}">
        <p14:creationId xmlns:p14="http://schemas.microsoft.com/office/powerpoint/2010/main" val="22001966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81EC38-42D9-60A1-A067-DEBCA054433B}"/>
              </a:ext>
            </a:extLst>
          </p:cNvPr>
          <p:cNvPicPr>
            <a:picLocks noChangeAspect="1"/>
          </p:cNvPicPr>
          <p:nvPr/>
        </p:nvPicPr>
        <p:blipFill rotWithShape="1">
          <a:blip r:embed="rId2">
            <a:alphaModFix amt="80000"/>
          </a:blip>
          <a:srcRect l="19135" r="5880"/>
          <a:stretch/>
        </p:blipFill>
        <p:spPr>
          <a:xfrm>
            <a:off x="0" y="0"/>
            <a:ext cx="9144000" cy="6858000"/>
          </a:xfrm>
          <a:prstGeom prst="rect">
            <a:avLst/>
          </a:prstGeom>
        </p:spPr>
      </p:pic>
      <p:sp>
        <p:nvSpPr>
          <p:cNvPr id="2" name="Title 1">
            <a:extLst>
              <a:ext uri="{FF2B5EF4-FFF2-40B4-BE49-F238E27FC236}">
                <a16:creationId xmlns:a16="http://schemas.microsoft.com/office/drawing/2014/main" id="{0D19FCBE-BB76-20C7-9DDA-6F1DAA8B5517}"/>
              </a:ext>
            </a:extLst>
          </p:cNvPr>
          <p:cNvSpPr>
            <a:spLocks noGrp="1"/>
          </p:cNvSpPr>
          <p:nvPr>
            <p:ph type="title"/>
          </p:nvPr>
        </p:nvSpPr>
        <p:spPr>
          <a:xfrm>
            <a:off x="457200" y="274637"/>
            <a:ext cx="8229600" cy="6104897"/>
          </a:xfrm>
        </p:spPr>
        <p:txBody>
          <a:bodyPr/>
          <a:lstStyle/>
          <a:p>
            <a:r>
              <a:rPr lang="en-GB" b="1" dirty="0"/>
              <a:t>1Ti 6:4 -</a:t>
            </a:r>
            <a:r>
              <a:rPr lang="en-GB" dirty="0"/>
              <a:t> he is proud, knowing nothing, but is obsessed with disputes and arguments over words, from which come envy, strife, reviling, evil suspicions,</a:t>
            </a:r>
          </a:p>
        </p:txBody>
      </p:sp>
    </p:spTree>
    <p:extLst>
      <p:ext uri="{BB962C8B-B14F-4D97-AF65-F5344CB8AC3E}">
        <p14:creationId xmlns:p14="http://schemas.microsoft.com/office/powerpoint/2010/main" val="12752109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81EC38-42D9-60A1-A067-DEBCA054433B}"/>
              </a:ext>
            </a:extLst>
          </p:cNvPr>
          <p:cNvPicPr>
            <a:picLocks noChangeAspect="1"/>
          </p:cNvPicPr>
          <p:nvPr/>
        </p:nvPicPr>
        <p:blipFill rotWithShape="1">
          <a:blip r:embed="rId2">
            <a:alphaModFix amt="80000"/>
          </a:blip>
          <a:srcRect l="19135" r="5880"/>
          <a:stretch/>
        </p:blipFill>
        <p:spPr>
          <a:xfrm>
            <a:off x="0" y="0"/>
            <a:ext cx="9144000" cy="6858000"/>
          </a:xfrm>
          <a:prstGeom prst="rect">
            <a:avLst/>
          </a:prstGeom>
        </p:spPr>
      </p:pic>
      <p:sp>
        <p:nvSpPr>
          <p:cNvPr id="2" name="Title 1">
            <a:extLst>
              <a:ext uri="{FF2B5EF4-FFF2-40B4-BE49-F238E27FC236}">
                <a16:creationId xmlns:a16="http://schemas.microsoft.com/office/drawing/2014/main" id="{0D19FCBE-BB76-20C7-9DDA-6F1DAA8B5517}"/>
              </a:ext>
            </a:extLst>
          </p:cNvPr>
          <p:cNvSpPr>
            <a:spLocks noGrp="1"/>
          </p:cNvSpPr>
          <p:nvPr>
            <p:ph type="title"/>
          </p:nvPr>
        </p:nvSpPr>
        <p:spPr>
          <a:xfrm>
            <a:off x="457200" y="274637"/>
            <a:ext cx="8229600" cy="6104897"/>
          </a:xfrm>
        </p:spPr>
        <p:txBody>
          <a:bodyPr/>
          <a:lstStyle/>
          <a:p>
            <a:r>
              <a:rPr lang="en-GB" b="1" dirty="0"/>
              <a:t>1Ti 6:5 -</a:t>
            </a:r>
            <a:r>
              <a:rPr lang="en-GB" dirty="0"/>
              <a:t> useless wranglings of men of corrupt minds and destitute of the truth, who suppose that godliness is a means of gain. From such withdraw yourself.</a:t>
            </a:r>
          </a:p>
        </p:txBody>
      </p:sp>
    </p:spTree>
    <p:extLst>
      <p:ext uri="{BB962C8B-B14F-4D97-AF65-F5344CB8AC3E}">
        <p14:creationId xmlns:p14="http://schemas.microsoft.com/office/powerpoint/2010/main" val="16362101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FB4045-FAC0-6315-A970-997DE8B0E384}"/>
              </a:ext>
            </a:extLst>
          </p:cNvPr>
          <p:cNvPicPr>
            <a:picLocks noChangeAspect="1"/>
          </p:cNvPicPr>
          <p:nvPr/>
        </p:nvPicPr>
        <p:blipFill rotWithShape="1">
          <a:blip r:embed="rId2">
            <a:alphaModFix amt="70000"/>
          </a:blip>
          <a:srcRect l="14719" r="10547"/>
          <a:stretch/>
        </p:blipFill>
        <p:spPr>
          <a:xfrm>
            <a:off x="0" y="0"/>
            <a:ext cx="9144000" cy="6858000"/>
          </a:xfrm>
          <a:prstGeom prst="rect">
            <a:avLst/>
          </a:prstGeom>
        </p:spPr>
      </p:pic>
      <p:sp>
        <p:nvSpPr>
          <p:cNvPr id="2" name="Title 1">
            <a:extLst>
              <a:ext uri="{FF2B5EF4-FFF2-40B4-BE49-F238E27FC236}">
                <a16:creationId xmlns:a16="http://schemas.microsoft.com/office/drawing/2014/main" id="{0D19FCBE-BB76-20C7-9DDA-6F1DAA8B5517}"/>
              </a:ext>
            </a:extLst>
          </p:cNvPr>
          <p:cNvSpPr>
            <a:spLocks noGrp="1"/>
          </p:cNvSpPr>
          <p:nvPr>
            <p:ph type="title"/>
          </p:nvPr>
        </p:nvSpPr>
        <p:spPr>
          <a:xfrm>
            <a:off x="457200" y="274637"/>
            <a:ext cx="8229600" cy="6104897"/>
          </a:xfrm>
        </p:spPr>
        <p:txBody>
          <a:bodyPr/>
          <a:lstStyle/>
          <a:p>
            <a:r>
              <a:rPr lang="en-GB" dirty="0"/>
              <a:t>They deceive…</a:t>
            </a:r>
          </a:p>
        </p:txBody>
      </p:sp>
    </p:spTree>
    <p:extLst>
      <p:ext uri="{BB962C8B-B14F-4D97-AF65-F5344CB8AC3E}">
        <p14:creationId xmlns:p14="http://schemas.microsoft.com/office/powerpoint/2010/main" val="7667731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FB4045-FAC0-6315-A970-997DE8B0E384}"/>
              </a:ext>
            </a:extLst>
          </p:cNvPr>
          <p:cNvPicPr>
            <a:picLocks noChangeAspect="1"/>
          </p:cNvPicPr>
          <p:nvPr/>
        </p:nvPicPr>
        <p:blipFill rotWithShape="1">
          <a:blip r:embed="rId2">
            <a:alphaModFix amt="70000"/>
          </a:blip>
          <a:srcRect l="14719" r="10547"/>
          <a:stretch/>
        </p:blipFill>
        <p:spPr>
          <a:xfrm>
            <a:off x="0" y="0"/>
            <a:ext cx="9144000" cy="6858000"/>
          </a:xfrm>
          <a:prstGeom prst="rect">
            <a:avLst/>
          </a:prstGeom>
        </p:spPr>
      </p:pic>
      <p:sp>
        <p:nvSpPr>
          <p:cNvPr id="2" name="Title 1">
            <a:extLst>
              <a:ext uri="{FF2B5EF4-FFF2-40B4-BE49-F238E27FC236}">
                <a16:creationId xmlns:a16="http://schemas.microsoft.com/office/drawing/2014/main" id="{0D19FCBE-BB76-20C7-9DDA-6F1DAA8B5517}"/>
              </a:ext>
            </a:extLst>
          </p:cNvPr>
          <p:cNvSpPr>
            <a:spLocks noGrp="1"/>
          </p:cNvSpPr>
          <p:nvPr>
            <p:ph type="title"/>
          </p:nvPr>
        </p:nvSpPr>
        <p:spPr>
          <a:xfrm>
            <a:off x="457200" y="274637"/>
            <a:ext cx="8229600" cy="6104897"/>
          </a:xfrm>
        </p:spPr>
        <p:txBody>
          <a:bodyPr/>
          <a:lstStyle/>
          <a:p>
            <a:r>
              <a:rPr lang="en-GB" b="1" dirty="0"/>
              <a:t>Mat 24:11</a:t>
            </a:r>
            <a:r>
              <a:rPr lang="en-GB" dirty="0"/>
              <a:t> – Then many false prophets will rise up and deceive many</a:t>
            </a:r>
          </a:p>
        </p:txBody>
      </p:sp>
    </p:spTree>
    <p:extLst>
      <p:ext uri="{BB962C8B-B14F-4D97-AF65-F5344CB8AC3E}">
        <p14:creationId xmlns:p14="http://schemas.microsoft.com/office/powerpoint/2010/main" val="39181371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9AE964-3B59-FE44-5B1E-2321B85729B3}"/>
              </a:ext>
            </a:extLst>
          </p:cNvPr>
          <p:cNvPicPr>
            <a:picLocks noChangeAspect="1"/>
          </p:cNvPicPr>
          <p:nvPr/>
        </p:nvPicPr>
        <p:blipFill>
          <a:blip r:embed="rId2">
            <a:alphaModFix amt="65000"/>
          </a:blip>
          <a:stretch>
            <a:fillRect/>
          </a:stretch>
        </p:blipFill>
        <p:spPr>
          <a:xfrm>
            <a:off x="1148358" y="0"/>
            <a:ext cx="6847284" cy="6858000"/>
          </a:xfrm>
          <a:prstGeom prst="rect">
            <a:avLst/>
          </a:prstGeom>
          <a:effectLst>
            <a:softEdge rad="825500"/>
          </a:effectLst>
        </p:spPr>
      </p:pic>
      <p:sp>
        <p:nvSpPr>
          <p:cNvPr id="2" name="Title 1">
            <a:extLst>
              <a:ext uri="{FF2B5EF4-FFF2-40B4-BE49-F238E27FC236}">
                <a16:creationId xmlns:a16="http://schemas.microsoft.com/office/drawing/2014/main" id="{0D19FCBE-BB76-20C7-9DDA-6F1DAA8B5517}"/>
              </a:ext>
            </a:extLst>
          </p:cNvPr>
          <p:cNvSpPr>
            <a:spLocks noGrp="1"/>
          </p:cNvSpPr>
          <p:nvPr>
            <p:ph type="title"/>
          </p:nvPr>
        </p:nvSpPr>
        <p:spPr>
          <a:xfrm>
            <a:off x="457200" y="274637"/>
            <a:ext cx="8229600" cy="6104897"/>
          </a:xfrm>
        </p:spPr>
        <p:txBody>
          <a:bodyPr/>
          <a:lstStyle/>
          <a:p>
            <a:r>
              <a:rPr lang="en-GB" dirty="0"/>
              <a:t>They can show signs and wonders…</a:t>
            </a:r>
          </a:p>
        </p:txBody>
      </p:sp>
    </p:spTree>
    <p:extLst>
      <p:ext uri="{BB962C8B-B14F-4D97-AF65-F5344CB8AC3E}">
        <p14:creationId xmlns:p14="http://schemas.microsoft.com/office/powerpoint/2010/main" val="35667493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72556-2A39-4346-09F2-2923EB9D9F1E}"/>
              </a:ext>
            </a:extLst>
          </p:cNvPr>
          <p:cNvSpPr>
            <a:spLocks noGrp="1"/>
          </p:cNvSpPr>
          <p:nvPr>
            <p:ph type="title"/>
          </p:nvPr>
        </p:nvSpPr>
        <p:spPr>
          <a:xfrm>
            <a:off x="457200" y="274638"/>
            <a:ext cx="8229600" cy="6343876"/>
          </a:xfrm>
        </p:spPr>
        <p:txBody>
          <a:bodyPr/>
          <a:lstStyle/>
          <a:p>
            <a:r>
              <a:rPr lang="en-US" dirty="0"/>
              <a:t>I want to begin with a statement of fact…</a:t>
            </a:r>
          </a:p>
        </p:txBody>
      </p:sp>
    </p:spTree>
    <p:extLst>
      <p:ext uri="{BB962C8B-B14F-4D97-AF65-F5344CB8AC3E}">
        <p14:creationId xmlns:p14="http://schemas.microsoft.com/office/powerpoint/2010/main" val="158272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9AE964-3B59-FE44-5B1E-2321B85729B3}"/>
              </a:ext>
            </a:extLst>
          </p:cNvPr>
          <p:cNvPicPr>
            <a:picLocks noChangeAspect="1"/>
          </p:cNvPicPr>
          <p:nvPr/>
        </p:nvPicPr>
        <p:blipFill>
          <a:blip r:embed="rId2">
            <a:alphaModFix amt="65000"/>
          </a:blip>
          <a:stretch>
            <a:fillRect/>
          </a:stretch>
        </p:blipFill>
        <p:spPr>
          <a:xfrm>
            <a:off x="1148358" y="0"/>
            <a:ext cx="6847284" cy="6858000"/>
          </a:xfrm>
          <a:prstGeom prst="rect">
            <a:avLst/>
          </a:prstGeom>
          <a:effectLst>
            <a:softEdge rad="825500"/>
          </a:effectLst>
        </p:spPr>
      </p:pic>
      <p:sp>
        <p:nvSpPr>
          <p:cNvPr id="2" name="Title 1">
            <a:extLst>
              <a:ext uri="{FF2B5EF4-FFF2-40B4-BE49-F238E27FC236}">
                <a16:creationId xmlns:a16="http://schemas.microsoft.com/office/drawing/2014/main" id="{0D19FCBE-BB76-20C7-9DDA-6F1DAA8B5517}"/>
              </a:ext>
            </a:extLst>
          </p:cNvPr>
          <p:cNvSpPr>
            <a:spLocks noGrp="1"/>
          </p:cNvSpPr>
          <p:nvPr>
            <p:ph type="title"/>
          </p:nvPr>
        </p:nvSpPr>
        <p:spPr>
          <a:xfrm>
            <a:off x="457200" y="274637"/>
            <a:ext cx="8229600" cy="6104897"/>
          </a:xfrm>
        </p:spPr>
        <p:txBody>
          <a:bodyPr/>
          <a:lstStyle/>
          <a:p>
            <a:r>
              <a:rPr lang="en-GB" b="1" dirty="0"/>
              <a:t>Mar 13:22</a:t>
            </a:r>
            <a:r>
              <a:rPr lang="en-GB" dirty="0"/>
              <a:t> – For false </a:t>
            </a:r>
            <a:r>
              <a:rPr lang="en-GB" dirty="0" err="1"/>
              <a:t>christs</a:t>
            </a:r>
            <a:r>
              <a:rPr lang="en-GB" dirty="0"/>
              <a:t> and false prophets will rise and show signs and wonders to deceive, if possible, even the elect.</a:t>
            </a:r>
          </a:p>
        </p:txBody>
      </p:sp>
    </p:spTree>
    <p:extLst>
      <p:ext uri="{BB962C8B-B14F-4D97-AF65-F5344CB8AC3E}">
        <p14:creationId xmlns:p14="http://schemas.microsoft.com/office/powerpoint/2010/main" val="42819557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6B2099-5A6A-337B-2ADD-B07B4F452509}"/>
              </a:ext>
            </a:extLst>
          </p:cNvPr>
          <p:cNvPicPr>
            <a:picLocks noChangeAspect="1"/>
          </p:cNvPicPr>
          <p:nvPr/>
        </p:nvPicPr>
        <p:blipFill rotWithShape="1">
          <a:blip r:embed="rId2">
            <a:alphaModFix amt="60000"/>
          </a:blip>
          <a:srcRect b="10000"/>
          <a:stretch/>
        </p:blipFill>
        <p:spPr>
          <a:xfrm>
            <a:off x="0" y="0"/>
            <a:ext cx="9144000" cy="6858000"/>
          </a:xfrm>
          <a:prstGeom prst="rect">
            <a:avLst/>
          </a:prstGeom>
        </p:spPr>
      </p:pic>
      <p:sp>
        <p:nvSpPr>
          <p:cNvPr id="2" name="Title 1">
            <a:extLst>
              <a:ext uri="{FF2B5EF4-FFF2-40B4-BE49-F238E27FC236}">
                <a16:creationId xmlns:a16="http://schemas.microsoft.com/office/drawing/2014/main" id="{0D19FCBE-BB76-20C7-9DDA-6F1DAA8B5517}"/>
              </a:ext>
            </a:extLst>
          </p:cNvPr>
          <p:cNvSpPr>
            <a:spLocks noGrp="1"/>
          </p:cNvSpPr>
          <p:nvPr>
            <p:ph type="title"/>
          </p:nvPr>
        </p:nvSpPr>
        <p:spPr>
          <a:xfrm>
            <a:off x="457200" y="274637"/>
            <a:ext cx="8229600" cy="6104897"/>
          </a:xfrm>
        </p:spPr>
        <p:txBody>
          <a:bodyPr/>
          <a:lstStyle/>
          <a:p>
            <a:r>
              <a:rPr lang="en-GB" dirty="0"/>
              <a:t>They look like sheep…</a:t>
            </a:r>
          </a:p>
        </p:txBody>
      </p:sp>
    </p:spTree>
    <p:extLst>
      <p:ext uri="{BB962C8B-B14F-4D97-AF65-F5344CB8AC3E}">
        <p14:creationId xmlns:p14="http://schemas.microsoft.com/office/powerpoint/2010/main" val="38999471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E223A5-AFDA-437B-676C-C7CEC4859A5A}"/>
              </a:ext>
            </a:extLst>
          </p:cNvPr>
          <p:cNvPicPr>
            <a:picLocks noChangeAspect="1"/>
          </p:cNvPicPr>
          <p:nvPr/>
        </p:nvPicPr>
        <p:blipFill rotWithShape="1">
          <a:blip r:embed="rId2">
            <a:alphaModFix amt="60000"/>
          </a:blip>
          <a:srcRect b="10000"/>
          <a:stretch/>
        </p:blipFill>
        <p:spPr>
          <a:xfrm>
            <a:off x="0" y="0"/>
            <a:ext cx="9144000" cy="6858000"/>
          </a:xfrm>
          <a:prstGeom prst="rect">
            <a:avLst/>
          </a:prstGeom>
        </p:spPr>
      </p:pic>
      <p:sp>
        <p:nvSpPr>
          <p:cNvPr id="2" name="Title 1">
            <a:extLst>
              <a:ext uri="{FF2B5EF4-FFF2-40B4-BE49-F238E27FC236}">
                <a16:creationId xmlns:a16="http://schemas.microsoft.com/office/drawing/2014/main" id="{0D19FCBE-BB76-20C7-9DDA-6F1DAA8B5517}"/>
              </a:ext>
            </a:extLst>
          </p:cNvPr>
          <p:cNvSpPr>
            <a:spLocks noGrp="1"/>
          </p:cNvSpPr>
          <p:nvPr>
            <p:ph type="title"/>
          </p:nvPr>
        </p:nvSpPr>
        <p:spPr>
          <a:xfrm>
            <a:off x="457200" y="274637"/>
            <a:ext cx="8229600" cy="6104897"/>
          </a:xfrm>
        </p:spPr>
        <p:txBody>
          <a:bodyPr/>
          <a:lstStyle/>
          <a:p>
            <a:r>
              <a:rPr lang="en-GB" b="1" dirty="0"/>
              <a:t>Mat 7:15 –</a:t>
            </a:r>
            <a:r>
              <a:rPr lang="en-GB" dirty="0"/>
              <a:t> “Beware of false prophets, who come to you in sheep’s clothing, but inwardly they are ravenous wolves.</a:t>
            </a:r>
          </a:p>
        </p:txBody>
      </p:sp>
    </p:spTree>
    <p:extLst>
      <p:ext uri="{BB962C8B-B14F-4D97-AF65-F5344CB8AC3E}">
        <p14:creationId xmlns:p14="http://schemas.microsoft.com/office/powerpoint/2010/main" val="29857074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9FCBE-BB76-20C7-9DDA-6F1DAA8B5517}"/>
              </a:ext>
            </a:extLst>
          </p:cNvPr>
          <p:cNvSpPr>
            <a:spLocks noGrp="1"/>
          </p:cNvSpPr>
          <p:nvPr>
            <p:ph type="title"/>
          </p:nvPr>
        </p:nvSpPr>
        <p:spPr>
          <a:xfrm>
            <a:off x="457200" y="274637"/>
            <a:ext cx="4518837" cy="6104897"/>
          </a:xfrm>
        </p:spPr>
        <p:txBody>
          <a:bodyPr/>
          <a:lstStyle/>
          <a:p>
            <a:r>
              <a:rPr lang="en-GB" dirty="0"/>
              <a:t>They sneak around…</a:t>
            </a:r>
          </a:p>
        </p:txBody>
      </p:sp>
      <p:pic>
        <p:nvPicPr>
          <p:cNvPr id="3" name="Picture 2">
            <a:extLst>
              <a:ext uri="{FF2B5EF4-FFF2-40B4-BE49-F238E27FC236}">
                <a16:creationId xmlns:a16="http://schemas.microsoft.com/office/drawing/2014/main" id="{A2575428-7819-24BD-FB7C-E3263AD00A85}"/>
              </a:ext>
            </a:extLst>
          </p:cNvPr>
          <p:cNvPicPr>
            <a:picLocks noChangeAspect="1"/>
          </p:cNvPicPr>
          <p:nvPr/>
        </p:nvPicPr>
        <p:blipFill rotWithShape="1">
          <a:blip r:embed="rId2"/>
          <a:srcRect l="13578" r="7479"/>
          <a:stretch/>
        </p:blipFill>
        <p:spPr>
          <a:xfrm>
            <a:off x="5103628" y="869950"/>
            <a:ext cx="4040372" cy="5118100"/>
          </a:xfrm>
          <a:prstGeom prst="rect">
            <a:avLst/>
          </a:prstGeom>
          <a:effectLst>
            <a:softEdge rad="635682"/>
          </a:effectLst>
        </p:spPr>
      </p:pic>
    </p:spTree>
    <p:extLst>
      <p:ext uri="{BB962C8B-B14F-4D97-AF65-F5344CB8AC3E}">
        <p14:creationId xmlns:p14="http://schemas.microsoft.com/office/powerpoint/2010/main" val="6740405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9FCBE-BB76-20C7-9DDA-6F1DAA8B5517}"/>
              </a:ext>
            </a:extLst>
          </p:cNvPr>
          <p:cNvSpPr>
            <a:spLocks noGrp="1"/>
          </p:cNvSpPr>
          <p:nvPr>
            <p:ph type="title"/>
          </p:nvPr>
        </p:nvSpPr>
        <p:spPr>
          <a:xfrm>
            <a:off x="0" y="376551"/>
            <a:ext cx="5263116" cy="6104897"/>
          </a:xfrm>
        </p:spPr>
        <p:txBody>
          <a:bodyPr>
            <a:normAutofit fontScale="90000"/>
          </a:bodyPr>
          <a:lstStyle/>
          <a:p>
            <a:r>
              <a:rPr lang="en-GB" b="1" dirty="0"/>
              <a:t>Gal 2:4 –</a:t>
            </a:r>
            <a:r>
              <a:rPr lang="en-GB" dirty="0"/>
              <a:t> And this occurred because of false brethren secretly brought in (who came in by stealth to spy out our liberty which we have in Christ Jesus, that they might bring us into bondage)…</a:t>
            </a:r>
          </a:p>
        </p:txBody>
      </p:sp>
      <p:pic>
        <p:nvPicPr>
          <p:cNvPr id="4" name="Picture 3">
            <a:extLst>
              <a:ext uri="{FF2B5EF4-FFF2-40B4-BE49-F238E27FC236}">
                <a16:creationId xmlns:a16="http://schemas.microsoft.com/office/drawing/2014/main" id="{AF4FD192-B8AE-6091-CEA5-57192E796828}"/>
              </a:ext>
            </a:extLst>
          </p:cNvPr>
          <p:cNvPicPr>
            <a:picLocks noChangeAspect="1"/>
          </p:cNvPicPr>
          <p:nvPr/>
        </p:nvPicPr>
        <p:blipFill rotWithShape="1">
          <a:blip r:embed="rId2"/>
          <a:srcRect l="13578" r="7479"/>
          <a:stretch/>
        </p:blipFill>
        <p:spPr>
          <a:xfrm>
            <a:off x="5103628" y="869950"/>
            <a:ext cx="4040372" cy="5118100"/>
          </a:xfrm>
          <a:prstGeom prst="rect">
            <a:avLst/>
          </a:prstGeom>
          <a:effectLst>
            <a:softEdge rad="635682"/>
          </a:effectLst>
        </p:spPr>
      </p:pic>
    </p:spTree>
    <p:extLst>
      <p:ext uri="{BB962C8B-B14F-4D97-AF65-F5344CB8AC3E}">
        <p14:creationId xmlns:p14="http://schemas.microsoft.com/office/powerpoint/2010/main" val="9572309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AF5E15-9947-D8A9-E63D-7568EB94E562}"/>
              </a:ext>
            </a:extLst>
          </p:cNvPr>
          <p:cNvPicPr>
            <a:picLocks noChangeAspect="1"/>
          </p:cNvPicPr>
          <p:nvPr/>
        </p:nvPicPr>
        <p:blipFill rotWithShape="1">
          <a:blip r:embed="rId2">
            <a:alphaModFix amt="60000"/>
          </a:blip>
          <a:srcRect l="15277" r="15278"/>
          <a:stretch/>
        </p:blipFill>
        <p:spPr>
          <a:xfrm>
            <a:off x="0" y="0"/>
            <a:ext cx="9144000" cy="6858000"/>
          </a:xfrm>
          <a:prstGeom prst="rect">
            <a:avLst/>
          </a:prstGeom>
        </p:spPr>
      </p:pic>
      <p:sp>
        <p:nvSpPr>
          <p:cNvPr id="2" name="Title 1">
            <a:extLst>
              <a:ext uri="{FF2B5EF4-FFF2-40B4-BE49-F238E27FC236}">
                <a16:creationId xmlns:a16="http://schemas.microsoft.com/office/drawing/2014/main" id="{3FC9891D-CCA5-8595-038C-544DEBCE6C76}"/>
              </a:ext>
            </a:extLst>
          </p:cNvPr>
          <p:cNvSpPr>
            <a:spLocks noGrp="1"/>
          </p:cNvSpPr>
          <p:nvPr>
            <p:ph type="title"/>
          </p:nvPr>
        </p:nvSpPr>
        <p:spPr>
          <a:xfrm>
            <a:off x="3678865" y="274637"/>
            <a:ext cx="5273749" cy="6296283"/>
          </a:xfrm>
        </p:spPr>
        <p:txBody>
          <a:bodyPr>
            <a:normAutofit/>
          </a:bodyPr>
          <a:lstStyle/>
          <a:p>
            <a:r>
              <a:rPr lang="en-US" dirty="0"/>
              <a:t>But most of all, you will know them by their fruit…</a:t>
            </a:r>
          </a:p>
        </p:txBody>
      </p:sp>
    </p:spTree>
    <p:extLst>
      <p:ext uri="{BB962C8B-B14F-4D97-AF65-F5344CB8AC3E}">
        <p14:creationId xmlns:p14="http://schemas.microsoft.com/office/powerpoint/2010/main" val="39469752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AF5E15-9947-D8A9-E63D-7568EB94E562}"/>
              </a:ext>
            </a:extLst>
          </p:cNvPr>
          <p:cNvPicPr>
            <a:picLocks noChangeAspect="1"/>
          </p:cNvPicPr>
          <p:nvPr/>
        </p:nvPicPr>
        <p:blipFill rotWithShape="1">
          <a:blip r:embed="rId2">
            <a:alphaModFix amt="60000"/>
          </a:blip>
          <a:srcRect l="15277" r="15278"/>
          <a:stretch/>
        </p:blipFill>
        <p:spPr>
          <a:xfrm>
            <a:off x="0" y="0"/>
            <a:ext cx="9144000" cy="6858000"/>
          </a:xfrm>
          <a:prstGeom prst="rect">
            <a:avLst/>
          </a:prstGeom>
        </p:spPr>
      </p:pic>
      <p:sp>
        <p:nvSpPr>
          <p:cNvPr id="2" name="Title 1">
            <a:extLst>
              <a:ext uri="{FF2B5EF4-FFF2-40B4-BE49-F238E27FC236}">
                <a16:creationId xmlns:a16="http://schemas.microsoft.com/office/drawing/2014/main" id="{3FC9891D-CCA5-8595-038C-544DEBCE6C76}"/>
              </a:ext>
            </a:extLst>
          </p:cNvPr>
          <p:cNvSpPr>
            <a:spLocks noGrp="1"/>
          </p:cNvSpPr>
          <p:nvPr>
            <p:ph type="title"/>
          </p:nvPr>
        </p:nvSpPr>
        <p:spPr>
          <a:xfrm>
            <a:off x="3678865" y="274637"/>
            <a:ext cx="5273749" cy="6296283"/>
          </a:xfrm>
        </p:spPr>
        <p:txBody>
          <a:bodyPr>
            <a:normAutofit/>
          </a:bodyPr>
          <a:lstStyle/>
          <a:p>
            <a:r>
              <a:rPr lang="en-GB" b="1" dirty="0"/>
              <a:t>Mat 7:16 –</a:t>
            </a:r>
            <a:r>
              <a:rPr lang="en-GB" dirty="0"/>
              <a:t> You will know them by their fruits. Do men gather grapes from thornbushes or figs from thistles?</a:t>
            </a:r>
          </a:p>
        </p:txBody>
      </p:sp>
    </p:spTree>
    <p:extLst>
      <p:ext uri="{BB962C8B-B14F-4D97-AF65-F5344CB8AC3E}">
        <p14:creationId xmlns:p14="http://schemas.microsoft.com/office/powerpoint/2010/main" val="21946987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AF5E15-9947-D8A9-E63D-7568EB94E562}"/>
              </a:ext>
            </a:extLst>
          </p:cNvPr>
          <p:cNvPicPr>
            <a:picLocks noChangeAspect="1"/>
          </p:cNvPicPr>
          <p:nvPr/>
        </p:nvPicPr>
        <p:blipFill rotWithShape="1">
          <a:blip r:embed="rId2">
            <a:alphaModFix amt="60000"/>
          </a:blip>
          <a:srcRect l="15277" r="15278"/>
          <a:stretch/>
        </p:blipFill>
        <p:spPr>
          <a:xfrm>
            <a:off x="0" y="0"/>
            <a:ext cx="9144000" cy="6858000"/>
          </a:xfrm>
          <a:prstGeom prst="rect">
            <a:avLst/>
          </a:prstGeom>
        </p:spPr>
      </p:pic>
      <p:sp>
        <p:nvSpPr>
          <p:cNvPr id="2" name="Title 1">
            <a:extLst>
              <a:ext uri="{FF2B5EF4-FFF2-40B4-BE49-F238E27FC236}">
                <a16:creationId xmlns:a16="http://schemas.microsoft.com/office/drawing/2014/main" id="{3FC9891D-CCA5-8595-038C-544DEBCE6C76}"/>
              </a:ext>
            </a:extLst>
          </p:cNvPr>
          <p:cNvSpPr>
            <a:spLocks noGrp="1"/>
          </p:cNvSpPr>
          <p:nvPr>
            <p:ph type="title"/>
          </p:nvPr>
        </p:nvSpPr>
        <p:spPr>
          <a:xfrm>
            <a:off x="3678865" y="274637"/>
            <a:ext cx="5273749" cy="6296283"/>
          </a:xfrm>
        </p:spPr>
        <p:txBody>
          <a:bodyPr>
            <a:normAutofit/>
          </a:bodyPr>
          <a:lstStyle/>
          <a:p>
            <a:r>
              <a:rPr lang="en-GB" b="1" dirty="0"/>
              <a:t>Mat 7:17 –</a:t>
            </a:r>
            <a:r>
              <a:rPr lang="en-GB" dirty="0"/>
              <a:t> Even so, every good tree bears good fruit, but a bad tree bears bad fruit.</a:t>
            </a:r>
          </a:p>
        </p:txBody>
      </p:sp>
    </p:spTree>
    <p:extLst>
      <p:ext uri="{BB962C8B-B14F-4D97-AF65-F5344CB8AC3E}">
        <p14:creationId xmlns:p14="http://schemas.microsoft.com/office/powerpoint/2010/main" val="5074961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AF5E15-9947-D8A9-E63D-7568EB94E562}"/>
              </a:ext>
            </a:extLst>
          </p:cNvPr>
          <p:cNvPicPr>
            <a:picLocks noChangeAspect="1"/>
          </p:cNvPicPr>
          <p:nvPr/>
        </p:nvPicPr>
        <p:blipFill rotWithShape="1">
          <a:blip r:embed="rId2">
            <a:alphaModFix amt="60000"/>
          </a:blip>
          <a:srcRect l="15277" r="15278"/>
          <a:stretch/>
        </p:blipFill>
        <p:spPr>
          <a:xfrm>
            <a:off x="0" y="0"/>
            <a:ext cx="9144000" cy="6858000"/>
          </a:xfrm>
          <a:prstGeom prst="rect">
            <a:avLst/>
          </a:prstGeom>
        </p:spPr>
      </p:pic>
      <p:sp>
        <p:nvSpPr>
          <p:cNvPr id="2" name="Title 1">
            <a:extLst>
              <a:ext uri="{FF2B5EF4-FFF2-40B4-BE49-F238E27FC236}">
                <a16:creationId xmlns:a16="http://schemas.microsoft.com/office/drawing/2014/main" id="{3FC9891D-CCA5-8595-038C-544DEBCE6C76}"/>
              </a:ext>
            </a:extLst>
          </p:cNvPr>
          <p:cNvSpPr>
            <a:spLocks noGrp="1"/>
          </p:cNvSpPr>
          <p:nvPr>
            <p:ph type="title"/>
          </p:nvPr>
        </p:nvSpPr>
        <p:spPr>
          <a:xfrm>
            <a:off x="3678865" y="274637"/>
            <a:ext cx="5273749" cy="6296283"/>
          </a:xfrm>
        </p:spPr>
        <p:txBody>
          <a:bodyPr>
            <a:normAutofit/>
          </a:bodyPr>
          <a:lstStyle/>
          <a:p>
            <a:r>
              <a:rPr lang="en-GB" b="1" dirty="0"/>
              <a:t>Mat 7:18 –</a:t>
            </a:r>
            <a:r>
              <a:rPr lang="en-GB" dirty="0"/>
              <a:t> A good tree cannot bear bad fruit, nor can a bad tree bear good fruit.</a:t>
            </a:r>
          </a:p>
        </p:txBody>
      </p:sp>
    </p:spTree>
    <p:extLst>
      <p:ext uri="{BB962C8B-B14F-4D97-AF65-F5344CB8AC3E}">
        <p14:creationId xmlns:p14="http://schemas.microsoft.com/office/powerpoint/2010/main" val="35826955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AE6367-084D-D391-EC43-256B02F8A92D}"/>
              </a:ext>
            </a:extLst>
          </p:cNvPr>
          <p:cNvPicPr>
            <a:picLocks noChangeAspect="1"/>
          </p:cNvPicPr>
          <p:nvPr/>
        </p:nvPicPr>
        <p:blipFill rotWithShape="1">
          <a:blip r:embed="rId2">
            <a:alphaModFix amt="57000"/>
          </a:blip>
          <a:srcRect t="14588" r="24108"/>
          <a:stretch/>
        </p:blipFill>
        <p:spPr>
          <a:xfrm>
            <a:off x="0" y="0"/>
            <a:ext cx="9144000" cy="6858000"/>
          </a:xfrm>
          <a:prstGeom prst="rect">
            <a:avLst/>
          </a:prstGeom>
        </p:spPr>
      </p:pic>
      <p:sp>
        <p:nvSpPr>
          <p:cNvPr id="2" name="Title 1">
            <a:extLst>
              <a:ext uri="{FF2B5EF4-FFF2-40B4-BE49-F238E27FC236}">
                <a16:creationId xmlns:a16="http://schemas.microsoft.com/office/drawing/2014/main" id="{3FC9891D-CCA5-8595-038C-544DEBCE6C76}"/>
              </a:ext>
            </a:extLst>
          </p:cNvPr>
          <p:cNvSpPr>
            <a:spLocks noGrp="1"/>
          </p:cNvSpPr>
          <p:nvPr>
            <p:ph type="title"/>
          </p:nvPr>
        </p:nvSpPr>
        <p:spPr>
          <a:xfrm>
            <a:off x="191386" y="280858"/>
            <a:ext cx="5273749" cy="6296283"/>
          </a:xfrm>
        </p:spPr>
        <p:txBody>
          <a:bodyPr>
            <a:normAutofit/>
          </a:bodyPr>
          <a:lstStyle/>
          <a:p>
            <a:r>
              <a:rPr lang="en-GB" b="1" dirty="0"/>
              <a:t>Mat 7:19 –</a:t>
            </a:r>
            <a:r>
              <a:rPr lang="en-GB" dirty="0"/>
              <a:t> Every tree that does not bear good fruit is cut down and thrown into the fire.</a:t>
            </a:r>
          </a:p>
        </p:txBody>
      </p:sp>
    </p:spTree>
    <p:extLst>
      <p:ext uri="{BB962C8B-B14F-4D97-AF65-F5344CB8AC3E}">
        <p14:creationId xmlns:p14="http://schemas.microsoft.com/office/powerpoint/2010/main" val="78149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72556-2A39-4346-09F2-2923EB9D9F1E}"/>
              </a:ext>
            </a:extLst>
          </p:cNvPr>
          <p:cNvSpPr>
            <a:spLocks noGrp="1"/>
          </p:cNvSpPr>
          <p:nvPr>
            <p:ph type="title"/>
          </p:nvPr>
        </p:nvSpPr>
        <p:spPr>
          <a:xfrm>
            <a:off x="457200" y="274638"/>
            <a:ext cx="8229600" cy="6343876"/>
          </a:xfrm>
        </p:spPr>
        <p:txBody>
          <a:bodyPr/>
          <a:lstStyle/>
          <a:p>
            <a:r>
              <a:rPr lang="en-US" dirty="0"/>
              <a:t>…in these last days, there </a:t>
            </a:r>
            <a:r>
              <a:rPr lang="en-US" b="1" u="sng" dirty="0"/>
              <a:t>are</a:t>
            </a:r>
            <a:r>
              <a:rPr lang="en-US" dirty="0"/>
              <a:t> false prophets and false teachers.</a:t>
            </a:r>
          </a:p>
        </p:txBody>
      </p:sp>
    </p:spTree>
    <p:extLst>
      <p:ext uri="{BB962C8B-B14F-4D97-AF65-F5344CB8AC3E}">
        <p14:creationId xmlns:p14="http://schemas.microsoft.com/office/powerpoint/2010/main" val="1516714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AE6367-084D-D391-EC43-256B02F8A92D}"/>
              </a:ext>
            </a:extLst>
          </p:cNvPr>
          <p:cNvPicPr>
            <a:picLocks noChangeAspect="1"/>
          </p:cNvPicPr>
          <p:nvPr/>
        </p:nvPicPr>
        <p:blipFill rotWithShape="1">
          <a:blip r:embed="rId2">
            <a:alphaModFix amt="57000"/>
          </a:blip>
          <a:srcRect t="14588" r="24108"/>
          <a:stretch/>
        </p:blipFill>
        <p:spPr>
          <a:xfrm>
            <a:off x="0" y="0"/>
            <a:ext cx="9144000" cy="6858000"/>
          </a:xfrm>
          <a:prstGeom prst="rect">
            <a:avLst/>
          </a:prstGeom>
        </p:spPr>
      </p:pic>
      <p:sp>
        <p:nvSpPr>
          <p:cNvPr id="2" name="Title 1">
            <a:extLst>
              <a:ext uri="{FF2B5EF4-FFF2-40B4-BE49-F238E27FC236}">
                <a16:creationId xmlns:a16="http://schemas.microsoft.com/office/drawing/2014/main" id="{3FC9891D-CCA5-8595-038C-544DEBCE6C76}"/>
              </a:ext>
            </a:extLst>
          </p:cNvPr>
          <p:cNvSpPr>
            <a:spLocks noGrp="1"/>
          </p:cNvSpPr>
          <p:nvPr>
            <p:ph type="title"/>
          </p:nvPr>
        </p:nvSpPr>
        <p:spPr>
          <a:xfrm>
            <a:off x="191386" y="280858"/>
            <a:ext cx="5273749" cy="6296283"/>
          </a:xfrm>
        </p:spPr>
        <p:txBody>
          <a:bodyPr>
            <a:normAutofit/>
          </a:bodyPr>
          <a:lstStyle/>
          <a:p>
            <a:r>
              <a:rPr lang="en-GB" b="1" dirty="0"/>
              <a:t>Mat 7:20 –</a:t>
            </a:r>
            <a:r>
              <a:rPr lang="en-GB" dirty="0"/>
              <a:t> Therefore by their fruits you will know them.</a:t>
            </a:r>
          </a:p>
        </p:txBody>
      </p:sp>
    </p:spTree>
    <p:extLst>
      <p:ext uri="{BB962C8B-B14F-4D97-AF65-F5344CB8AC3E}">
        <p14:creationId xmlns:p14="http://schemas.microsoft.com/office/powerpoint/2010/main" val="14734580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A0E68B-B4F5-49B5-C81D-05ED3A94B1AE}"/>
              </a:ext>
            </a:extLst>
          </p:cNvPr>
          <p:cNvPicPr>
            <a:picLocks noChangeAspect="1"/>
          </p:cNvPicPr>
          <p:nvPr/>
        </p:nvPicPr>
        <p:blipFill rotWithShape="1">
          <a:blip r:embed="rId2">
            <a:alphaModFix amt="52000"/>
          </a:blip>
          <a:srcRect r="33333"/>
          <a:stretch/>
        </p:blipFill>
        <p:spPr>
          <a:xfrm>
            <a:off x="0" y="0"/>
            <a:ext cx="9144000" cy="6858000"/>
          </a:xfrm>
          <a:prstGeom prst="rect">
            <a:avLst/>
          </a:prstGeom>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8"/>
            <a:ext cx="5029200" cy="2163762"/>
          </a:xfrm>
        </p:spPr>
        <p:txBody>
          <a:bodyPr>
            <a:normAutofit/>
          </a:bodyPr>
          <a:lstStyle/>
          <a:p>
            <a:r>
              <a:rPr lang="en-GB" dirty="0"/>
              <a:t>Be warned:</a:t>
            </a:r>
          </a:p>
        </p:txBody>
      </p:sp>
      <p:sp>
        <p:nvSpPr>
          <p:cNvPr id="3" name="Content Placeholder 2">
            <a:extLst>
              <a:ext uri="{FF2B5EF4-FFF2-40B4-BE49-F238E27FC236}">
                <a16:creationId xmlns:a16="http://schemas.microsoft.com/office/drawing/2014/main" id="{7F89DB26-9538-34CD-E04D-396F5788F66C}"/>
              </a:ext>
            </a:extLst>
          </p:cNvPr>
          <p:cNvSpPr>
            <a:spLocks noGrp="1"/>
          </p:cNvSpPr>
          <p:nvPr>
            <p:ph idx="1"/>
          </p:nvPr>
        </p:nvSpPr>
        <p:spPr>
          <a:xfrm>
            <a:off x="457200" y="2713038"/>
            <a:ext cx="5029200" cy="3413125"/>
          </a:xfrm>
        </p:spPr>
        <p:txBody>
          <a:bodyPr>
            <a:normAutofit/>
          </a:bodyPr>
          <a:lstStyle/>
          <a:p>
            <a:pPr lvl="0"/>
            <a:r>
              <a:rPr lang="en-GB" dirty="0"/>
              <a:t>They are here today!</a:t>
            </a:r>
          </a:p>
          <a:p>
            <a:pPr lvl="0"/>
            <a:r>
              <a:rPr lang="en-GB" dirty="0"/>
              <a:t>Their teachings are affecting our families, targeting our children and will give you problems!</a:t>
            </a:r>
          </a:p>
          <a:p>
            <a:endParaRPr lang="en-GB" dirty="0"/>
          </a:p>
        </p:txBody>
      </p:sp>
    </p:spTree>
    <p:extLst>
      <p:ext uri="{BB962C8B-B14F-4D97-AF65-F5344CB8AC3E}">
        <p14:creationId xmlns:p14="http://schemas.microsoft.com/office/powerpoint/2010/main" val="59743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A0E68B-B4F5-49B5-C81D-05ED3A94B1AE}"/>
              </a:ext>
            </a:extLst>
          </p:cNvPr>
          <p:cNvPicPr>
            <a:picLocks noChangeAspect="1"/>
          </p:cNvPicPr>
          <p:nvPr/>
        </p:nvPicPr>
        <p:blipFill rotWithShape="1">
          <a:blip r:embed="rId2">
            <a:alphaModFix amt="52000"/>
          </a:blip>
          <a:srcRect r="33333"/>
          <a:stretch/>
        </p:blipFill>
        <p:spPr>
          <a:xfrm>
            <a:off x="0" y="0"/>
            <a:ext cx="9144000" cy="6858000"/>
          </a:xfrm>
          <a:prstGeom prst="rect">
            <a:avLst/>
          </a:prstGeom>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8"/>
            <a:ext cx="5029200" cy="2163762"/>
          </a:xfrm>
        </p:spPr>
        <p:txBody>
          <a:bodyPr>
            <a:normAutofit/>
          </a:bodyPr>
          <a:lstStyle/>
          <a:p>
            <a:r>
              <a:rPr lang="en-GB" dirty="0"/>
              <a:t>Don’t be deceived by them!</a:t>
            </a:r>
          </a:p>
        </p:txBody>
      </p:sp>
      <p:sp>
        <p:nvSpPr>
          <p:cNvPr id="3" name="Content Placeholder 2">
            <a:extLst>
              <a:ext uri="{FF2B5EF4-FFF2-40B4-BE49-F238E27FC236}">
                <a16:creationId xmlns:a16="http://schemas.microsoft.com/office/drawing/2014/main" id="{7F89DB26-9538-34CD-E04D-396F5788F66C}"/>
              </a:ext>
            </a:extLst>
          </p:cNvPr>
          <p:cNvSpPr>
            <a:spLocks noGrp="1"/>
          </p:cNvSpPr>
          <p:nvPr>
            <p:ph idx="1"/>
          </p:nvPr>
        </p:nvSpPr>
        <p:spPr>
          <a:xfrm>
            <a:off x="457200" y="2713038"/>
            <a:ext cx="7240772" cy="3413125"/>
          </a:xfrm>
        </p:spPr>
        <p:txBody>
          <a:bodyPr>
            <a:normAutofit/>
          </a:bodyPr>
          <a:lstStyle/>
          <a:p>
            <a:pPr lvl="0"/>
            <a:r>
              <a:rPr lang="en-GB" dirty="0"/>
              <a:t>False prophecy will disappoint you (when the money/healing/wedding does not come)</a:t>
            </a:r>
          </a:p>
          <a:p>
            <a:pPr lvl="0"/>
            <a:r>
              <a:rPr lang="en-GB" dirty="0"/>
              <a:t>False teaching will hurt you (the way you raise your children, relate in marriage, acquire self-esteem)</a:t>
            </a:r>
          </a:p>
          <a:p>
            <a:endParaRPr lang="en-GB" dirty="0"/>
          </a:p>
        </p:txBody>
      </p:sp>
    </p:spTree>
    <p:extLst>
      <p:ext uri="{BB962C8B-B14F-4D97-AF65-F5344CB8AC3E}">
        <p14:creationId xmlns:p14="http://schemas.microsoft.com/office/powerpoint/2010/main" val="32948008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156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7FA57-9674-D56C-D9EC-BC308B88AD6B}"/>
              </a:ext>
            </a:extLst>
          </p:cNvPr>
          <p:cNvPicPr>
            <a:picLocks noChangeAspect="1"/>
          </p:cNvPicPr>
          <p:nvPr/>
        </p:nvPicPr>
        <p:blipFill rotWithShape="1">
          <a:blip r:embed="rId2">
            <a:alphaModFix amt="77000"/>
          </a:blip>
          <a:srcRect l="14574" r="15334"/>
          <a:stretch/>
        </p:blipFill>
        <p:spPr>
          <a:xfrm>
            <a:off x="-55984" y="0"/>
            <a:ext cx="9199984" cy="6858000"/>
          </a:xfrm>
          <a:prstGeom prst="rect">
            <a:avLst/>
          </a:prstGeom>
        </p:spPr>
      </p:pic>
      <p:sp>
        <p:nvSpPr>
          <p:cNvPr id="2" name="Title 1">
            <a:extLst>
              <a:ext uri="{FF2B5EF4-FFF2-40B4-BE49-F238E27FC236}">
                <a16:creationId xmlns:a16="http://schemas.microsoft.com/office/drawing/2014/main" id="{6D4ADCB1-8DCB-984E-A641-6B48864037D3}"/>
              </a:ext>
            </a:extLst>
          </p:cNvPr>
          <p:cNvSpPr>
            <a:spLocks noGrp="1"/>
          </p:cNvSpPr>
          <p:nvPr>
            <p:ph type="title"/>
          </p:nvPr>
        </p:nvSpPr>
        <p:spPr>
          <a:xfrm>
            <a:off x="249382" y="295423"/>
            <a:ext cx="8693139" cy="6321508"/>
          </a:xfrm>
        </p:spPr>
        <p:txBody>
          <a:bodyPr>
            <a:normAutofit/>
          </a:bodyPr>
          <a:lstStyle/>
          <a:p>
            <a:r>
              <a:rPr lang="en-GB" b="1" dirty="0"/>
              <a:t>2Pe 2:1 –</a:t>
            </a:r>
            <a:r>
              <a:rPr lang="en-GB" dirty="0"/>
              <a:t> But there were also false prophets among the people, even as there will be false teachers among you, who will secretly bring in destructive heresies, even denying the Lord who bought them, and bring on themselves swift destruction.</a:t>
            </a:r>
          </a:p>
        </p:txBody>
      </p:sp>
    </p:spTree>
    <p:extLst>
      <p:ext uri="{BB962C8B-B14F-4D97-AF65-F5344CB8AC3E}">
        <p14:creationId xmlns:p14="http://schemas.microsoft.com/office/powerpoint/2010/main" val="269584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7FA57-9674-D56C-D9EC-BC308B88AD6B}"/>
              </a:ext>
            </a:extLst>
          </p:cNvPr>
          <p:cNvPicPr>
            <a:picLocks noChangeAspect="1"/>
          </p:cNvPicPr>
          <p:nvPr/>
        </p:nvPicPr>
        <p:blipFill rotWithShape="1">
          <a:blip r:embed="rId2">
            <a:alphaModFix amt="77000"/>
          </a:blip>
          <a:srcRect l="14574" r="15334"/>
          <a:stretch/>
        </p:blipFill>
        <p:spPr>
          <a:xfrm>
            <a:off x="-55984" y="0"/>
            <a:ext cx="9199984" cy="6858000"/>
          </a:xfrm>
          <a:prstGeom prst="rect">
            <a:avLst/>
          </a:prstGeom>
        </p:spPr>
      </p:pic>
      <p:sp>
        <p:nvSpPr>
          <p:cNvPr id="2" name="Title 1">
            <a:extLst>
              <a:ext uri="{FF2B5EF4-FFF2-40B4-BE49-F238E27FC236}">
                <a16:creationId xmlns:a16="http://schemas.microsoft.com/office/drawing/2014/main" id="{6D4ADCB1-8DCB-984E-A641-6B48864037D3}"/>
              </a:ext>
            </a:extLst>
          </p:cNvPr>
          <p:cNvSpPr>
            <a:spLocks noGrp="1"/>
          </p:cNvSpPr>
          <p:nvPr>
            <p:ph type="title"/>
          </p:nvPr>
        </p:nvSpPr>
        <p:spPr>
          <a:xfrm>
            <a:off x="249382" y="295423"/>
            <a:ext cx="8693139" cy="6321508"/>
          </a:xfrm>
        </p:spPr>
        <p:txBody>
          <a:bodyPr>
            <a:normAutofit/>
          </a:bodyPr>
          <a:lstStyle/>
          <a:p>
            <a:r>
              <a:rPr lang="en-GB" b="1" dirty="0"/>
              <a:t>2Pe 2:2 –</a:t>
            </a:r>
            <a:r>
              <a:rPr lang="en-GB" dirty="0"/>
              <a:t> And many will follow their destructive ways, because of whom the way of truth will be blasphemed.</a:t>
            </a:r>
          </a:p>
        </p:txBody>
      </p:sp>
    </p:spTree>
    <p:extLst>
      <p:ext uri="{BB962C8B-B14F-4D97-AF65-F5344CB8AC3E}">
        <p14:creationId xmlns:p14="http://schemas.microsoft.com/office/powerpoint/2010/main" val="10701413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7FA57-9674-D56C-D9EC-BC308B88AD6B}"/>
              </a:ext>
            </a:extLst>
          </p:cNvPr>
          <p:cNvPicPr>
            <a:picLocks noChangeAspect="1"/>
          </p:cNvPicPr>
          <p:nvPr/>
        </p:nvPicPr>
        <p:blipFill rotWithShape="1">
          <a:blip r:embed="rId2">
            <a:alphaModFix amt="77000"/>
          </a:blip>
          <a:srcRect l="14574" r="15334"/>
          <a:stretch/>
        </p:blipFill>
        <p:spPr>
          <a:xfrm>
            <a:off x="-55984" y="0"/>
            <a:ext cx="9199984" cy="6858000"/>
          </a:xfrm>
          <a:prstGeom prst="rect">
            <a:avLst/>
          </a:prstGeom>
        </p:spPr>
      </p:pic>
      <p:sp>
        <p:nvSpPr>
          <p:cNvPr id="2" name="Title 1">
            <a:extLst>
              <a:ext uri="{FF2B5EF4-FFF2-40B4-BE49-F238E27FC236}">
                <a16:creationId xmlns:a16="http://schemas.microsoft.com/office/drawing/2014/main" id="{6D4ADCB1-8DCB-984E-A641-6B48864037D3}"/>
              </a:ext>
            </a:extLst>
          </p:cNvPr>
          <p:cNvSpPr>
            <a:spLocks noGrp="1"/>
          </p:cNvSpPr>
          <p:nvPr>
            <p:ph type="title"/>
          </p:nvPr>
        </p:nvSpPr>
        <p:spPr>
          <a:xfrm>
            <a:off x="249382" y="295423"/>
            <a:ext cx="8693139" cy="6321508"/>
          </a:xfrm>
        </p:spPr>
        <p:txBody>
          <a:bodyPr>
            <a:normAutofit/>
          </a:bodyPr>
          <a:lstStyle/>
          <a:p>
            <a:r>
              <a:rPr lang="en-GB" b="1" dirty="0"/>
              <a:t>2Pe 2:3 –</a:t>
            </a:r>
            <a:r>
              <a:rPr lang="en-GB" dirty="0"/>
              <a:t> By covetousness they will exploit you with deceptive words; for a long time their judgment has not been idle, and their destruction does not slumber.</a:t>
            </a:r>
          </a:p>
        </p:txBody>
      </p:sp>
    </p:spTree>
    <p:extLst>
      <p:ext uri="{BB962C8B-B14F-4D97-AF65-F5344CB8AC3E}">
        <p14:creationId xmlns:p14="http://schemas.microsoft.com/office/powerpoint/2010/main" val="29335610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267B6-1355-8CFF-2077-FEEC40758C9F}"/>
              </a:ext>
            </a:extLst>
          </p:cNvPr>
          <p:cNvSpPr>
            <a:spLocks noGrp="1"/>
          </p:cNvSpPr>
          <p:nvPr>
            <p:ph type="title"/>
          </p:nvPr>
        </p:nvSpPr>
        <p:spPr>
          <a:xfrm>
            <a:off x="247973" y="274638"/>
            <a:ext cx="4680487" cy="5780722"/>
          </a:xfrm>
        </p:spPr>
        <p:txBody>
          <a:bodyPr/>
          <a:lstStyle/>
          <a:p>
            <a:r>
              <a:rPr lang="en-GB" dirty="0"/>
              <a:t>So, here are two important questions to consider:</a:t>
            </a:r>
          </a:p>
        </p:txBody>
      </p:sp>
      <p:pic>
        <p:nvPicPr>
          <p:cNvPr id="4" name="Picture 3">
            <a:extLst>
              <a:ext uri="{FF2B5EF4-FFF2-40B4-BE49-F238E27FC236}">
                <a16:creationId xmlns:a16="http://schemas.microsoft.com/office/drawing/2014/main" id="{1A638287-DEE9-19D2-348B-B8DF52438593}"/>
              </a:ext>
            </a:extLst>
          </p:cNvPr>
          <p:cNvPicPr>
            <a:picLocks noChangeAspect="1"/>
          </p:cNvPicPr>
          <p:nvPr/>
        </p:nvPicPr>
        <p:blipFill>
          <a:blip r:embed="rId2"/>
          <a:stretch>
            <a:fillRect/>
          </a:stretch>
        </p:blipFill>
        <p:spPr>
          <a:xfrm>
            <a:off x="3833784" y="1002492"/>
            <a:ext cx="4853016" cy="4853016"/>
          </a:xfrm>
          <a:prstGeom prst="rect">
            <a:avLst/>
          </a:prstGeom>
        </p:spPr>
      </p:pic>
    </p:spTree>
    <p:extLst>
      <p:ext uri="{BB962C8B-B14F-4D97-AF65-F5344CB8AC3E}">
        <p14:creationId xmlns:p14="http://schemas.microsoft.com/office/powerpoint/2010/main" val="164050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88235</TotalTime>
  <Words>1160</Words>
  <Application>Microsoft Macintosh PowerPoint</Application>
  <PresentationFormat>On-screen Show (4:3)</PresentationFormat>
  <Paragraphs>65</Paragraphs>
  <Slides>53</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53</vt:i4>
      </vt:variant>
    </vt:vector>
  </HeadingPairs>
  <TitlesOfParts>
    <vt:vector size="56" baseType="lpstr">
      <vt:lpstr>Arial</vt:lpstr>
      <vt:lpstr>Calibri</vt:lpstr>
      <vt:lpstr>Office Theme</vt:lpstr>
      <vt:lpstr>PowerPoint Presentation</vt:lpstr>
      <vt:lpstr>Preparation for the Last Days</vt:lpstr>
      <vt:lpstr>False Prophets &amp;  False Teachers</vt:lpstr>
      <vt:lpstr>I want to begin with a statement of fact…</vt:lpstr>
      <vt:lpstr>…in these last days, there are false prophets and false teachers.</vt:lpstr>
      <vt:lpstr>2Pe 2:1 – But there were also false prophets among the people, even as there will be false teachers among you, who will secretly bring in destructive heresies, even denying the Lord who bought them, and bring on themselves swift destruction.</vt:lpstr>
      <vt:lpstr>2Pe 2:2 – And many will follow their destructive ways, because of whom the way of truth will be blasphemed.</vt:lpstr>
      <vt:lpstr>2Pe 2:3 – By covetousness they will exploit you with deceptive words; for a long time their judgment has not been idle, and their destruction does not slumber.</vt:lpstr>
      <vt:lpstr>So, here are two important questions to consider:</vt:lpstr>
      <vt:lpstr>What is a false prophet?</vt:lpstr>
      <vt:lpstr>A person who speaks falsely on God’s behalf – they claim to hear from God when they have not.</vt:lpstr>
      <vt:lpstr>Jer 14:14 – And the LORD said to me, “The prophets prophesy lies in My name. I have not sent them, commanded them, nor spoken to them; they prophesy to you a false vision, divination, a worthless thing, and the deceit of their heart.</vt:lpstr>
      <vt:lpstr>1Jn 4:1 – Beloved, do not believe every spirit, but test the spirits, whether they are of God; because many false prophets have gone out into the world.</vt:lpstr>
      <vt:lpstr>Mat 7:15 – “Beware of false prophets, who come to you in sheep’s clothing, but inwardly they are ravenous wolves.</vt:lpstr>
      <vt:lpstr>What is a false teacher?</vt:lpstr>
      <vt:lpstr>A person who teaches that which is false – that is, contrary to sound doctrine.</vt:lpstr>
      <vt:lpstr>2Ti 4:3 – For the time will come when they will not endure sound doctrine, but according to their own desires, because they have itching ears, they will heap up for themselves teachers;</vt:lpstr>
      <vt:lpstr>2Ti 4:4 – and they will turn their ears away from the truth, and be turned aside to fables.</vt:lpstr>
      <vt:lpstr>Tit 1:10 – For there are many insubordinate, both idle talkers and deceivers, especially those of the circumcision,</vt:lpstr>
      <vt:lpstr>Tit 1:11 – whose mouths must be stopped, who subvert whole households, teaching things which they ought not, for the sake of dishonest gain.</vt:lpstr>
      <vt:lpstr>Jud 1:4 – For certain men have crept in unnoticed, who long ago were marked out for this condemnation, ungodly men, who turn the grace of our God into lewdness and deny the only Lord God and our Lord Jesus Christ.</vt:lpstr>
      <vt:lpstr>How to recognize a false teacher or false prophet:</vt:lpstr>
      <vt:lpstr>They take advantage of the weak:</vt:lpstr>
      <vt:lpstr>2Ti 3:6 – For of this sort are those who creep into households and make captives of gullible women Loaded down with sins, led away by various lusts…</vt:lpstr>
      <vt:lpstr>Mat 23:14 – Woe to you, scribes and Pharisees, hypocrites! For you devour widows’ houses, and for a pretense make long prayers. Therefore you will receive greater condemnation.</vt:lpstr>
      <vt:lpstr>They never come to the truth…</vt:lpstr>
      <vt:lpstr>2Ti 3:7 – always learning and never able to come to the knowledge of the truth.</vt:lpstr>
      <vt:lpstr>They resist the truth…</vt:lpstr>
      <vt:lpstr>2Ti 3:8 – Now as Jannes and Jambres resisted Moses, so do these also resist the truth…</vt:lpstr>
      <vt:lpstr>Exo 7:11 – But Pharaoh also called the wise men and the sorcerers; so the magicians of Egypt, they also did in like manner with their enchantments.</vt:lpstr>
      <vt:lpstr>Exo 7:12 – For every man threw down his rod, and they became serpents. But Aaron’s rod swallowed up their rods.</vt:lpstr>
      <vt:lpstr>They have corrupt minds…</vt:lpstr>
      <vt:lpstr>2Ti 3:8 - … men of corrupt minds, disapproved concerning the faith…</vt:lpstr>
      <vt:lpstr>1Ti 6:3 - If anyone teaches otherwise and does not consent to wholesome words, even the words of our Lord Jesus Christ, and to the doctrine which accords with godliness,</vt:lpstr>
      <vt:lpstr>1Ti 6:4 - he is proud, knowing nothing, but is obsessed with disputes and arguments over words, from which come envy, strife, reviling, evil suspicions,</vt:lpstr>
      <vt:lpstr>1Ti 6:5 - useless wranglings of men of corrupt minds and destitute of the truth, who suppose that godliness is a means of gain. From such withdraw yourself.</vt:lpstr>
      <vt:lpstr>They deceive…</vt:lpstr>
      <vt:lpstr>Mat 24:11 – Then many false prophets will rise up and deceive many</vt:lpstr>
      <vt:lpstr>They can show signs and wonders…</vt:lpstr>
      <vt:lpstr>Mar 13:22 – For false christs and false prophets will rise and show signs and wonders to deceive, if possible, even the elect.</vt:lpstr>
      <vt:lpstr>They look like sheep…</vt:lpstr>
      <vt:lpstr>Mat 7:15 – “Beware of false prophets, who come to you in sheep’s clothing, but inwardly they are ravenous wolves.</vt:lpstr>
      <vt:lpstr>They sneak around…</vt:lpstr>
      <vt:lpstr>Gal 2:4 – And this occurred because of false brethren secretly brought in (who came in by stealth to spy out our liberty which we have in Christ Jesus, that they might bring us into bondage)…</vt:lpstr>
      <vt:lpstr>But most of all, you will know them by their fruit…</vt:lpstr>
      <vt:lpstr>Mat 7:16 – You will know them by their fruits. Do men gather grapes from thornbushes or figs from thistles?</vt:lpstr>
      <vt:lpstr>Mat 7:17 – Even so, every good tree bears good fruit, but a bad tree bears bad fruit.</vt:lpstr>
      <vt:lpstr>Mat 7:18 – A good tree cannot bear bad fruit, nor can a bad tree bear good fruit.</vt:lpstr>
      <vt:lpstr>Mat 7:19 – Every tree that does not bear good fruit is cut down and thrown into the fire.</vt:lpstr>
      <vt:lpstr>Mat 7:20 – Therefore by their fruits you will know them.</vt:lpstr>
      <vt:lpstr>Be warned:</vt:lpstr>
      <vt:lpstr>Don’t be deceived by them!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God is still looking for one person to make a difference.   </dc:title>
  <dc:creator>Freddie Roberson</dc:creator>
  <cp:lastModifiedBy>Freddie Roberson</cp:lastModifiedBy>
  <cp:revision>3271</cp:revision>
  <dcterms:created xsi:type="dcterms:W3CDTF">2015-06-07T07:45:30Z</dcterms:created>
  <dcterms:modified xsi:type="dcterms:W3CDTF">2023-02-25T19:10:00Z</dcterms:modified>
</cp:coreProperties>
</file>