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90" r:id="rId2"/>
    <p:sldId id="4838" r:id="rId3"/>
    <p:sldId id="4886" r:id="rId4"/>
    <p:sldId id="4887" r:id="rId5"/>
    <p:sldId id="4888" r:id="rId6"/>
    <p:sldId id="4570" r:id="rId7"/>
    <p:sldId id="4840" r:id="rId8"/>
    <p:sldId id="4889" r:id="rId9"/>
    <p:sldId id="4890" r:id="rId10"/>
    <p:sldId id="4891" r:id="rId11"/>
    <p:sldId id="4790" r:id="rId12"/>
    <p:sldId id="4892" r:id="rId13"/>
    <p:sldId id="4845" r:id="rId14"/>
    <p:sldId id="4893" r:id="rId15"/>
    <p:sldId id="4894" r:id="rId16"/>
    <p:sldId id="4895" r:id="rId17"/>
    <p:sldId id="4896" r:id="rId18"/>
    <p:sldId id="4897" r:id="rId19"/>
    <p:sldId id="4899" r:id="rId20"/>
    <p:sldId id="4900" r:id="rId21"/>
    <p:sldId id="4846" r:id="rId22"/>
    <p:sldId id="4795" r:id="rId23"/>
    <p:sldId id="4848" r:id="rId24"/>
    <p:sldId id="4901" r:id="rId25"/>
    <p:sldId id="4902" r:id="rId26"/>
    <p:sldId id="4903" r:id="rId27"/>
    <p:sldId id="4904" r:id="rId28"/>
    <p:sldId id="4905" r:id="rId29"/>
    <p:sldId id="4906" r:id="rId30"/>
    <p:sldId id="4849" r:id="rId31"/>
    <p:sldId id="4850" r:id="rId32"/>
    <p:sldId id="4907" r:id="rId33"/>
    <p:sldId id="4908" r:id="rId34"/>
    <p:sldId id="4909" r:id="rId35"/>
    <p:sldId id="4910" r:id="rId36"/>
    <p:sldId id="4851" r:id="rId37"/>
    <p:sldId id="4885" r:id="rId38"/>
    <p:sldId id="4911" r:id="rId39"/>
    <p:sldId id="3343"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71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autoAdjust="0"/>
    <p:restoredTop sz="93526" autoAdjust="0"/>
  </p:normalViewPr>
  <p:slideViewPr>
    <p:cSldViewPr snapToGrid="0" snapToObjects="1">
      <p:cViewPr>
        <p:scale>
          <a:sx n="57" d="100"/>
          <a:sy n="57" d="100"/>
        </p:scale>
        <p:origin x="896" y="1480"/>
      </p:cViewPr>
      <p:guideLst>
        <p:guide orient="horz" pos="2160"/>
        <p:guide pos="2880"/>
      </p:guideLst>
    </p:cSldViewPr>
  </p:slideViewPr>
  <p:outlineViewPr>
    <p:cViewPr>
      <p:scale>
        <a:sx n="33" d="100"/>
        <a:sy n="33" d="100"/>
      </p:scale>
      <p:origin x="0" y="-52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3" d="100"/>
          <a:sy n="103" d="100"/>
        </p:scale>
        <p:origin x="2624"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6F9AC5-B536-DF48-A7BD-4E2F15BCD3F1}" type="datetimeFigureOut">
              <a:rPr lang="en-US" smtClean="0"/>
              <a:t>7/8/23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5A9871-7E54-2040-9D98-412169ED6CDA}" type="slidenum">
              <a:rPr lang="en-US" smtClean="0"/>
              <a:t>‹#›</a:t>
            </a:fld>
            <a:endParaRPr lang="en-US"/>
          </a:p>
        </p:txBody>
      </p:sp>
    </p:spTree>
    <p:extLst>
      <p:ext uri="{BB962C8B-B14F-4D97-AF65-F5344CB8AC3E}">
        <p14:creationId xmlns:p14="http://schemas.microsoft.com/office/powerpoint/2010/main" val="8372412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5A9871-7E54-2040-9D98-412169ED6CDA}" type="slidenum">
              <a:rPr lang="en-US" smtClean="0"/>
              <a:t>1</a:t>
            </a:fld>
            <a:endParaRPr lang="en-US" dirty="0"/>
          </a:p>
        </p:txBody>
      </p:sp>
    </p:spTree>
    <p:extLst>
      <p:ext uri="{BB962C8B-B14F-4D97-AF65-F5344CB8AC3E}">
        <p14:creationId xmlns:p14="http://schemas.microsoft.com/office/powerpoint/2010/main" val="169580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this is “Family month”, but I felt led to continue with the last days for a few reasons: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children are being confronted with the behavior of people in the last days</a:t>
            </a:r>
            <a:r>
              <a:rPr lang="en-GB" dirty="0">
                <a:effectLst/>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our marriages are breaking up due to selfishness, pride, etc. </a:t>
            </a:r>
            <a:endParaRPr lang="en-US" dirty="0"/>
          </a:p>
        </p:txBody>
      </p:sp>
      <p:sp>
        <p:nvSpPr>
          <p:cNvPr id="4" name="Slide Number Placeholder 3"/>
          <p:cNvSpPr>
            <a:spLocks noGrp="1"/>
          </p:cNvSpPr>
          <p:nvPr>
            <p:ph type="sldNum" sz="quarter" idx="5"/>
          </p:nvPr>
        </p:nvSpPr>
        <p:spPr/>
        <p:txBody>
          <a:bodyPr/>
          <a:lstStyle/>
          <a:p>
            <a:fld id="{A45A9871-7E54-2040-9D98-412169ED6CDA}" type="slidenum">
              <a:rPr lang="en-US" smtClean="0"/>
              <a:t>2</a:t>
            </a:fld>
            <a:endParaRPr lang="en-US"/>
          </a:p>
        </p:txBody>
      </p:sp>
    </p:spTree>
    <p:extLst>
      <p:ext uri="{BB962C8B-B14F-4D97-AF65-F5344CB8AC3E}">
        <p14:creationId xmlns:p14="http://schemas.microsoft.com/office/powerpoint/2010/main" val="162019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A9871-7E54-2040-9D98-412169ED6CDA}" type="slidenum">
              <a:rPr lang="en-US" smtClean="0"/>
              <a:t>14</a:t>
            </a:fld>
            <a:endParaRPr lang="en-US"/>
          </a:p>
        </p:txBody>
      </p:sp>
    </p:spTree>
    <p:extLst>
      <p:ext uri="{BB962C8B-B14F-4D97-AF65-F5344CB8AC3E}">
        <p14:creationId xmlns:p14="http://schemas.microsoft.com/office/powerpoint/2010/main" val="149511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5A9871-7E54-2040-9D98-412169ED6CDA}" type="slidenum">
              <a:rPr lang="en-US" smtClean="0"/>
              <a:t>39</a:t>
            </a:fld>
            <a:endParaRPr lang="en-US"/>
          </a:p>
        </p:txBody>
      </p:sp>
    </p:spTree>
    <p:extLst>
      <p:ext uri="{BB962C8B-B14F-4D97-AF65-F5344CB8AC3E}">
        <p14:creationId xmlns:p14="http://schemas.microsoft.com/office/powerpoint/2010/main" val="1460654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7/8/23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33273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7/8/23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378647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7/8/23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52094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72BFF99-68CE-1A4F-8248-A5814865FFFB}" type="datetimeFigureOut">
              <a:rPr lang="en-US" smtClean="0"/>
              <a:t>7/8/23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59550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72BFF99-68CE-1A4F-8248-A5814865FFFB}" type="datetimeFigureOut">
              <a:rPr lang="en-US" smtClean="0"/>
              <a:t>7/8/23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273203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72BFF99-68CE-1A4F-8248-A5814865FFFB}" type="datetimeFigureOut">
              <a:rPr lang="en-US" smtClean="0"/>
              <a:t>7/8/23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30323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72BFF99-68CE-1A4F-8248-A5814865FFFB}" type="datetimeFigureOut">
              <a:rPr lang="en-US" smtClean="0"/>
              <a:t>7/8/23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3958550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72BFF99-68CE-1A4F-8248-A5814865FFFB}" type="datetimeFigureOut">
              <a:rPr lang="en-US" smtClean="0"/>
              <a:t>7/8/23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247169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2BFF99-68CE-1A4F-8248-A5814865FFFB}" type="datetimeFigureOut">
              <a:rPr lang="en-US" smtClean="0"/>
              <a:t>7/8/23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14651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72BFF99-68CE-1A4F-8248-A5814865FFFB}" type="datetimeFigureOut">
              <a:rPr lang="en-US" smtClean="0"/>
              <a:t>7/8/23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9530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72BFF99-68CE-1A4F-8248-A5814865FFFB}" type="datetimeFigureOut">
              <a:rPr lang="en-US" smtClean="0"/>
              <a:t>7/8/23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E828-4CFC-3B4A-9B02-FB79CAD7AE74}" type="slidenum">
              <a:rPr lang="en-US" smtClean="0"/>
              <a:t>‹#›</a:t>
            </a:fld>
            <a:endParaRPr lang="en-US"/>
          </a:p>
        </p:txBody>
      </p:sp>
    </p:spTree>
    <p:extLst>
      <p:ext uri="{BB962C8B-B14F-4D97-AF65-F5344CB8AC3E}">
        <p14:creationId xmlns:p14="http://schemas.microsoft.com/office/powerpoint/2010/main" val="1133406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2BFF99-68CE-1A4F-8248-A5814865FFFB}" type="datetimeFigureOut">
              <a:rPr lang="en-US" smtClean="0"/>
              <a:t>7/8/23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CE828-4CFC-3B4A-9B02-FB79CAD7AE74}" type="slidenum">
              <a:rPr lang="en-US" smtClean="0"/>
              <a:t>‹#›</a:t>
            </a:fld>
            <a:endParaRPr lang="en-US"/>
          </a:p>
        </p:txBody>
      </p:sp>
    </p:spTree>
    <p:extLst>
      <p:ext uri="{BB962C8B-B14F-4D97-AF65-F5344CB8AC3E}">
        <p14:creationId xmlns:p14="http://schemas.microsoft.com/office/powerpoint/2010/main" val="54619951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99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9E8845-CF54-98DF-A452-CF18E774C435}"/>
              </a:ext>
            </a:extLst>
          </p:cNvPr>
          <p:cNvPicPr>
            <a:picLocks noChangeAspect="1"/>
          </p:cNvPicPr>
          <p:nvPr/>
        </p:nvPicPr>
        <p:blipFill rotWithShape="1">
          <a:blip r:embed="rId2"/>
          <a:srcRect r="23928"/>
          <a:stretch/>
        </p:blipFill>
        <p:spPr>
          <a:xfrm>
            <a:off x="3231397" y="1664776"/>
            <a:ext cx="5912603" cy="5181600"/>
          </a:xfrm>
          <a:prstGeom prst="rect">
            <a:avLst/>
          </a:prstGeom>
          <a:effectLst>
            <a:softEdge rad="441371"/>
          </a:effectLst>
        </p:spPr>
      </p:pic>
      <p:sp>
        <p:nvSpPr>
          <p:cNvPr id="2" name="Title 1">
            <a:extLst>
              <a:ext uri="{FF2B5EF4-FFF2-40B4-BE49-F238E27FC236}">
                <a16:creationId xmlns:a16="http://schemas.microsoft.com/office/drawing/2014/main" id="{2D2B629E-B7FD-9D86-618E-7428A285A197}"/>
              </a:ext>
            </a:extLst>
          </p:cNvPr>
          <p:cNvSpPr>
            <a:spLocks noGrp="1"/>
          </p:cNvSpPr>
          <p:nvPr>
            <p:ph type="title"/>
          </p:nvPr>
        </p:nvSpPr>
        <p:spPr/>
        <p:txBody>
          <a:bodyPr>
            <a:normAutofit fontScale="90000"/>
          </a:bodyPr>
          <a:lstStyle/>
          <a:p>
            <a:r>
              <a:rPr lang="en-US" dirty="0"/>
              <a:t>We are the salt of the earth, </a:t>
            </a:r>
            <a:br>
              <a:rPr lang="en-US" dirty="0"/>
            </a:br>
            <a:r>
              <a:rPr lang="en-US" dirty="0"/>
              <a:t>which means:</a:t>
            </a:r>
            <a:endParaRPr lang="en-GB" dirty="0"/>
          </a:p>
        </p:txBody>
      </p:sp>
      <p:sp>
        <p:nvSpPr>
          <p:cNvPr id="3" name="Content Placeholder 2">
            <a:extLst>
              <a:ext uri="{FF2B5EF4-FFF2-40B4-BE49-F238E27FC236}">
                <a16:creationId xmlns:a16="http://schemas.microsoft.com/office/drawing/2014/main" id="{6B21FC49-7046-6765-D168-9F2FBE0FFE2C}"/>
              </a:ext>
            </a:extLst>
          </p:cNvPr>
          <p:cNvSpPr>
            <a:spLocks noGrp="1"/>
          </p:cNvSpPr>
          <p:nvPr>
            <p:ph idx="1"/>
          </p:nvPr>
        </p:nvSpPr>
        <p:spPr>
          <a:xfrm>
            <a:off x="457200" y="1600200"/>
            <a:ext cx="6345044" cy="4983162"/>
          </a:xfrm>
        </p:spPr>
        <p:txBody>
          <a:bodyPr>
            <a:normAutofit/>
          </a:bodyPr>
          <a:lstStyle/>
          <a:p>
            <a:pPr lvl="0"/>
            <a:r>
              <a:rPr lang="en-US" dirty="0"/>
              <a:t>We are common, found all over the world</a:t>
            </a:r>
            <a:endParaRPr lang="en-GB" dirty="0"/>
          </a:p>
          <a:p>
            <a:pPr lvl="0"/>
            <a:r>
              <a:rPr lang="en-US" dirty="0"/>
              <a:t>We are simple and often unnoticed</a:t>
            </a:r>
            <a:endParaRPr lang="en-GB" dirty="0"/>
          </a:p>
          <a:p>
            <a:pPr lvl="0"/>
            <a:r>
              <a:rPr lang="en-US" dirty="0"/>
              <a:t>We are essential for the health of our communities and nation</a:t>
            </a:r>
            <a:endParaRPr lang="en-GB" dirty="0"/>
          </a:p>
          <a:p>
            <a:pPr lvl="0"/>
            <a:r>
              <a:rPr lang="en-US" dirty="0"/>
              <a:t>We are very useful!</a:t>
            </a:r>
            <a:endParaRPr lang="en-GB" dirty="0"/>
          </a:p>
          <a:p>
            <a:pPr marL="0" indent="0">
              <a:buNone/>
            </a:pPr>
            <a:endParaRPr lang="en-US" dirty="0"/>
          </a:p>
        </p:txBody>
      </p:sp>
    </p:spTree>
    <p:extLst>
      <p:ext uri="{BB962C8B-B14F-4D97-AF65-F5344CB8AC3E}">
        <p14:creationId xmlns:p14="http://schemas.microsoft.com/office/powerpoint/2010/main" val="90648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6D5604-8608-80E7-B003-4EA09EF0EA6B}"/>
              </a:ext>
            </a:extLst>
          </p:cNvPr>
          <p:cNvPicPr>
            <a:picLocks noChangeAspect="1"/>
          </p:cNvPicPr>
          <p:nvPr/>
        </p:nvPicPr>
        <p:blipFill rotWithShape="1">
          <a:blip r:embed="rId2">
            <a:alphaModFix amt="60000"/>
          </a:blip>
          <a:srcRect l="31718" t="23221"/>
          <a:stretch/>
        </p:blipFill>
        <p:spPr>
          <a:xfrm>
            <a:off x="0"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3323063" y="295422"/>
            <a:ext cx="5527022" cy="6194588"/>
          </a:xfrm>
        </p:spPr>
        <p:txBody>
          <a:bodyPr>
            <a:normAutofit/>
          </a:bodyPr>
          <a:lstStyle/>
          <a:p>
            <a:r>
              <a:rPr lang="en-US" dirty="0"/>
              <a:t>People who are described as 'the salt of the earth' are those who are considered to be of great worth and reliability.</a:t>
            </a:r>
            <a:endParaRPr lang="en-GB" dirty="0"/>
          </a:p>
        </p:txBody>
      </p:sp>
    </p:spTree>
    <p:extLst>
      <p:ext uri="{BB962C8B-B14F-4D97-AF65-F5344CB8AC3E}">
        <p14:creationId xmlns:p14="http://schemas.microsoft.com/office/powerpoint/2010/main" val="12482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6D5604-8608-80E7-B003-4EA09EF0EA6B}"/>
              </a:ext>
            </a:extLst>
          </p:cNvPr>
          <p:cNvPicPr>
            <a:picLocks noChangeAspect="1"/>
          </p:cNvPicPr>
          <p:nvPr/>
        </p:nvPicPr>
        <p:blipFill rotWithShape="1">
          <a:blip r:embed="rId2">
            <a:alphaModFix amt="60000"/>
          </a:blip>
          <a:srcRect l="31718" t="23221"/>
          <a:stretch/>
        </p:blipFill>
        <p:spPr>
          <a:xfrm>
            <a:off x="0"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3323063" y="295422"/>
            <a:ext cx="5527022" cy="6194588"/>
          </a:xfrm>
        </p:spPr>
        <p:txBody>
          <a:bodyPr>
            <a:normAutofit/>
          </a:bodyPr>
          <a:lstStyle/>
          <a:p>
            <a:r>
              <a:rPr lang="en-US" dirty="0"/>
              <a:t>Oxford definition:</a:t>
            </a:r>
            <a:br>
              <a:rPr lang="en-GB" dirty="0"/>
            </a:br>
            <a:r>
              <a:rPr lang="en-US" dirty="0"/>
              <a:t>A person or group of people of great kindness, reliability, or honesty.</a:t>
            </a:r>
            <a:endParaRPr lang="en-GB" dirty="0"/>
          </a:p>
        </p:txBody>
      </p:sp>
    </p:spTree>
    <p:extLst>
      <p:ext uri="{BB962C8B-B14F-4D97-AF65-F5344CB8AC3E}">
        <p14:creationId xmlns:p14="http://schemas.microsoft.com/office/powerpoint/2010/main" val="22986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6AF73B-503A-AFBD-EFA7-9A4198215B67}"/>
              </a:ext>
            </a:extLst>
          </p:cNvPr>
          <p:cNvPicPr>
            <a:picLocks noChangeAspect="1"/>
          </p:cNvPicPr>
          <p:nvPr/>
        </p:nvPicPr>
        <p:blipFill rotWithShape="1">
          <a:blip r:embed="rId2"/>
          <a:srcRect r="23928"/>
          <a:stretch/>
        </p:blipFill>
        <p:spPr>
          <a:xfrm>
            <a:off x="3231397" y="1664776"/>
            <a:ext cx="5912603" cy="5181600"/>
          </a:xfrm>
          <a:prstGeom prst="rect">
            <a:avLst/>
          </a:prstGeom>
          <a:effectLst>
            <a:softEdge rad="441371"/>
          </a:effectLst>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3" y="295422"/>
            <a:ext cx="5125506" cy="6261495"/>
          </a:xfrm>
        </p:spPr>
        <p:txBody>
          <a:bodyPr>
            <a:normAutofit/>
          </a:bodyPr>
          <a:lstStyle/>
          <a:p>
            <a:r>
              <a:rPr lang="en-US" dirty="0"/>
              <a:t>5 main uses of salt:</a:t>
            </a:r>
            <a:endParaRPr lang="en-GB" dirty="0"/>
          </a:p>
        </p:txBody>
      </p:sp>
    </p:spTree>
    <p:extLst>
      <p:ext uri="{BB962C8B-B14F-4D97-AF65-F5344CB8AC3E}">
        <p14:creationId xmlns:p14="http://schemas.microsoft.com/office/powerpoint/2010/main" val="247694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4AA3FA-CBD9-D5E3-8261-20DCC6284034}"/>
              </a:ext>
            </a:extLst>
          </p:cNvPr>
          <p:cNvPicPr>
            <a:picLocks noChangeAspect="1"/>
          </p:cNvPicPr>
          <p:nvPr/>
        </p:nvPicPr>
        <p:blipFill rotWithShape="1">
          <a:blip r:embed="rId3">
            <a:alphaModFix amt="66000"/>
          </a:blip>
          <a:srcRect r="11111"/>
          <a:stretch/>
        </p:blipFill>
        <p:spPr>
          <a:xfrm>
            <a:off x="0" y="0"/>
            <a:ext cx="9144000" cy="6858000"/>
          </a:xfrm>
          <a:prstGeom prst="rect">
            <a:avLst/>
          </a:prstGeom>
        </p:spPr>
      </p:pic>
      <p:sp>
        <p:nvSpPr>
          <p:cNvPr id="2" name="Title 1">
            <a:extLst>
              <a:ext uri="{FF2B5EF4-FFF2-40B4-BE49-F238E27FC236}">
                <a16:creationId xmlns:a16="http://schemas.microsoft.com/office/drawing/2014/main" id="{41FD5C8A-D7CC-66AC-768A-D3D5D9073924}"/>
              </a:ext>
            </a:extLst>
          </p:cNvPr>
          <p:cNvSpPr>
            <a:spLocks noGrp="1"/>
          </p:cNvSpPr>
          <p:nvPr>
            <p:ph type="title"/>
          </p:nvPr>
        </p:nvSpPr>
        <p:spPr/>
        <p:txBody>
          <a:bodyPr>
            <a:normAutofit fontScale="90000"/>
          </a:bodyPr>
          <a:lstStyle/>
          <a:p>
            <a:r>
              <a:rPr lang="en-US" dirty="0"/>
              <a:t>#1 Flavoring - it makes food taste better:</a:t>
            </a:r>
          </a:p>
        </p:txBody>
      </p:sp>
      <p:sp>
        <p:nvSpPr>
          <p:cNvPr id="3" name="Content Placeholder 2">
            <a:extLst>
              <a:ext uri="{FF2B5EF4-FFF2-40B4-BE49-F238E27FC236}">
                <a16:creationId xmlns:a16="http://schemas.microsoft.com/office/drawing/2014/main" id="{E1EA3C27-04C7-588E-F8CF-377C7BB43351}"/>
              </a:ext>
            </a:extLst>
          </p:cNvPr>
          <p:cNvSpPr>
            <a:spLocks noGrp="1"/>
          </p:cNvSpPr>
          <p:nvPr>
            <p:ph idx="1"/>
          </p:nvPr>
        </p:nvSpPr>
        <p:spPr/>
        <p:txBody>
          <a:bodyPr/>
          <a:lstStyle/>
          <a:p>
            <a:r>
              <a:rPr lang="en-US" dirty="0"/>
              <a:t>Job 6:6 - Can flavorless food be eaten without salt? Or is there any taste in the white of an egg?</a:t>
            </a:r>
          </a:p>
          <a:p>
            <a:r>
              <a:rPr lang="en-US" dirty="0"/>
              <a:t>Colossians 4:6 - Let your speech always be with grace, seasoned with salt, that you may know how you ought to answer each one.</a:t>
            </a:r>
          </a:p>
          <a:p>
            <a:pPr marL="0" indent="0">
              <a:buNone/>
            </a:pPr>
            <a:endParaRPr lang="en-US" dirty="0"/>
          </a:p>
        </p:txBody>
      </p:sp>
    </p:spTree>
    <p:extLst>
      <p:ext uri="{BB962C8B-B14F-4D97-AF65-F5344CB8AC3E}">
        <p14:creationId xmlns:p14="http://schemas.microsoft.com/office/powerpoint/2010/main" val="209019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D5C8A-D7CC-66AC-768A-D3D5D9073924}"/>
              </a:ext>
            </a:extLst>
          </p:cNvPr>
          <p:cNvSpPr>
            <a:spLocks noGrp="1"/>
          </p:cNvSpPr>
          <p:nvPr>
            <p:ph type="title"/>
          </p:nvPr>
        </p:nvSpPr>
        <p:spPr>
          <a:xfrm>
            <a:off x="224726" y="274637"/>
            <a:ext cx="5305217" cy="2686276"/>
          </a:xfrm>
        </p:spPr>
        <p:txBody>
          <a:bodyPr>
            <a:normAutofit fontScale="90000"/>
          </a:bodyPr>
          <a:lstStyle/>
          <a:p>
            <a:pPr lvl="0"/>
            <a:r>
              <a:rPr lang="en-US" dirty="0"/>
              <a:t>#2  Preserving/purifying</a:t>
            </a:r>
            <a:br>
              <a:rPr lang="en-US" dirty="0"/>
            </a:br>
            <a:r>
              <a:rPr lang="en-US" dirty="0"/>
              <a:t>If you want to prevent meat from decaying, rub in salt.</a:t>
            </a:r>
            <a:endParaRPr lang="en-GB" dirty="0"/>
          </a:p>
        </p:txBody>
      </p:sp>
      <p:sp>
        <p:nvSpPr>
          <p:cNvPr id="3" name="Content Placeholder 2">
            <a:extLst>
              <a:ext uri="{FF2B5EF4-FFF2-40B4-BE49-F238E27FC236}">
                <a16:creationId xmlns:a16="http://schemas.microsoft.com/office/drawing/2014/main" id="{E1EA3C27-04C7-588E-F8CF-377C7BB43351}"/>
              </a:ext>
            </a:extLst>
          </p:cNvPr>
          <p:cNvSpPr>
            <a:spLocks noGrp="1"/>
          </p:cNvSpPr>
          <p:nvPr>
            <p:ph idx="1"/>
          </p:nvPr>
        </p:nvSpPr>
        <p:spPr>
          <a:xfrm>
            <a:off x="457200" y="3429000"/>
            <a:ext cx="4909457" cy="2697162"/>
          </a:xfrm>
        </p:spPr>
        <p:txBody>
          <a:bodyPr/>
          <a:lstStyle/>
          <a:p>
            <a:r>
              <a:rPr lang="en-US" dirty="0"/>
              <a:t>Mar 9:49 - "For everyone will be seasoned with fire, and every sacrifice will be seasoned with salt.</a:t>
            </a:r>
            <a:endParaRPr lang="en-GB" dirty="0"/>
          </a:p>
          <a:p>
            <a:pPr marL="0" indent="0">
              <a:buNone/>
            </a:pPr>
            <a:endParaRPr lang="en-US" dirty="0"/>
          </a:p>
        </p:txBody>
      </p:sp>
      <p:pic>
        <p:nvPicPr>
          <p:cNvPr id="4" name="Picture 3">
            <a:extLst>
              <a:ext uri="{FF2B5EF4-FFF2-40B4-BE49-F238E27FC236}">
                <a16:creationId xmlns:a16="http://schemas.microsoft.com/office/drawing/2014/main" id="{C9D49C92-2D78-7473-90EF-537227E5CE37}"/>
              </a:ext>
            </a:extLst>
          </p:cNvPr>
          <p:cNvPicPr>
            <a:picLocks noChangeAspect="1"/>
          </p:cNvPicPr>
          <p:nvPr/>
        </p:nvPicPr>
        <p:blipFill>
          <a:blip r:embed="rId2"/>
          <a:stretch>
            <a:fillRect/>
          </a:stretch>
        </p:blipFill>
        <p:spPr>
          <a:xfrm>
            <a:off x="5082712" y="503491"/>
            <a:ext cx="3836562" cy="5382931"/>
          </a:xfrm>
          <a:prstGeom prst="rect">
            <a:avLst/>
          </a:prstGeom>
          <a:effectLst>
            <a:softEdge rad="516595"/>
          </a:effectLst>
        </p:spPr>
      </p:pic>
    </p:spTree>
    <p:extLst>
      <p:ext uri="{BB962C8B-B14F-4D97-AF65-F5344CB8AC3E}">
        <p14:creationId xmlns:p14="http://schemas.microsoft.com/office/powerpoint/2010/main" val="813825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AFE4CA-0365-AF2E-9C2C-AB99B9E41763}"/>
              </a:ext>
            </a:extLst>
          </p:cNvPr>
          <p:cNvPicPr>
            <a:picLocks noChangeAspect="1"/>
          </p:cNvPicPr>
          <p:nvPr/>
        </p:nvPicPr>
        <p:blipFill rotWithShape="1">
          <a:blip r:embed="rId2">
            <a:alphaModFix amt="60000"/>
          </a:blip>
          <a:srcRect l="16254" r="34426" b="7524"/>
          <a:stretch/>
        </p:blipFill>
        <p:spPr>
          <a:xfrm>
            <a:off x="0" y="1"/>
            <a:ext cx="9144000" cy="6857999"/>
          </a:xfrm>
          <a:prstGeom prst="rect">
            <a:avLst/>
          </a:prstGeom>
          <a:effectLst>
            <a:softEdge rad="0"/>
          </a:effectLst>
        </p:spPr>
      </p:pic>
      <p:sp>
        <p:nvSpPr>
          <p:cNvPr id="2" name="Title 1">
            <a:extLst>
              <a:ext uri="{FF2B5EF4-FFF2-40B4-BE49-F238E27FC236}">
                <a16:creationId xmlns:a16="http://schemas.microsoft.com/office/drawing/2014/main" id="{41FD5C8A-D7CC-66AC-768A-D3D5D9073924}"/>
              </a:ext>
            </a:extLst>
          </p:cNvPr>
          <p:cNvSpPr>
            <a:spLocks noGrp="1"/>
          </p:cNvSpPr>
          <p:nvPr>
            <p:ph type="title"/>
          </p:nvPr>
        </p:nvSpPr>
        <p:spPr/>
        <p:txBody>
          <a:bodyPr>
            <a:normAutofit fontScale="90000"/>
          </a:bodyPr>
          <a:lstStyle/>
          <a:p>
            <a:pPr lvl="0"/>
            <a:r>
              <a:rPr lang="en-US" dirty="0"/>
              <a:t>#3  Sacrificing – every offering had to be seasoned with salt:</a:t>
            </a:r>
            <a:endParaRPr lang="en-GB" dirty="0"/>
          </a:p>
        </p:txBody>
      </p:sp>
      <p:sp>
        <p:nvSpPr>
          <p:cNvPr id="3" name="Content Placeholder 2">
            <a:extLst>
              <a:ext uri="{FF2B5EF4-FFF2-40B4-BE49-F238E27FC236}">
                <a16:creationId xmlns:a16="http://schemas.microsoft.com/office/drawing/2014/main" id="{E1EA3C27-04C7-588E-F8CF-377C7BB43351}"/>
              </a:ext>
            </a:extLst>
          </p:cNvPr>
          <p:cNvSpPr>
            <a:spLocks noGrp="1"/>
          </p:cNvSpPr>
          <p:nvPr>
            <p:ph idx="1"/>
          </p:nvPr>
        </p:nvSpPr>
        <p:spPr>
          <a:xfrm>
            <a:off x="3501483" y="1962615"/>
            <a:ext cx="5441795" cy="4620747"/>
          </a:xfrm>
        </p:spPr>
        <p:txBody>
          <a:bodyPr>
            <a:normAutofit/>
          </a:bodyPr>
          <a:lstStyle/>
          <a:p>
            <a:r>
              <a:rPr lang="en-US" dirty="0"/>
              <a:t>Lev 2:13 - And every offering of your grain offering you shall season with salt; you shall not allow the salt of the covenant of your God to be lacking from your grain offering. With all your offerings you shall offer salt.</a:t>
            </a:r>
            <a:endParaRPr lang="en-GB" dirty="0"/>
          </a:p>
          <a:p>
            <a:pPr marL="0" indent="0">
              <a:buNone/>
            </a:pPr>
            <a:endParaRPr lang="en-US" dirty="0"/>
          </a:p>
        </p:txBody>
      </p:sp>
    </p:spTree>
    <p:extLst>
      <p:ext uri="{BB962C8B-B14F-4D97-AF65-F5344CB8AC3E}">
        <p14:creationId xmlns:p14="http://schemas.microsoft.com/office/powerpoint/2010/main" val="36829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494F3E-CF38-9E1C-F798-C690D9EFAD78}"/>
              </a:ext>
            </a:extLst>
          </p:cNvPr>
          <p:cNvPicPr>
            <a:picLocks noChangeAspect="1"/>
          </p:cNvPicPr>
          <p:nvPr/>
        </p:nvPicPr>
        <p:blipFill rotWithShape="1">
          <a:blip r:embed="rId2">
            <a:alphaModFix amt="45000"/>
          </a:blip>
          <a:srcRect b="10523"/>
          <a:stretch/>
        </p:blipFill>
        <p:spPr>
          <a:xfrm>
            <a:off x="0" y="-19817"/>
            <a:ext cx="9144000" cy="6877817"/>
          </a:xfrm>
          <a:prstGeom prst="rect">
            <a:avLst/>
          </a:prstGeom>
        </p:spPr>
      </p:pic>
      <p:sp>
        <p:nvSpPr>
          <p:cNvPr id="2" name="Title 1">
            <a:extLst>
              <a:ext uri="{FF2B5EF4-FFF2-40B4-BE49-F238E27FC236}">
                <a16:creationId xmlns:a16="http://schemas.microsoft.com/office/drawing/2014/main" id="{41FD5C8A-D7CC-66AC-768A-D3D5D9073924}"/>
              </a:ext>
            </a:extLst>
          </p:cNvPr>
          <p:cNvSpPr>
            <a:spLocks noGrp="1"/>
          </p:cNvSpPr>
          <p:nvPr>
            <p:ph type="title"/>
          </p:nvPr>
        </p:nvSpPr>
        <p:spPr/>
        <p:txBody>
          <a:bodyPr>
            <a:normAutofit fontScale="90000"/>
          </a:bodyPr>
          <a:lstStyle/>
          <a:p>
            <a:pPr lvl="0"/>
            <a:r>
              <a:rPr lang="en-US" dirty="0"/>
              <a:t>#4 Destroying – salt represented judgment against evil:</a:t>
            </a:r>
            <a:endParaRPr lang="en-GB" dirty="0"/>
          </a:p>
        </p:txBody>
      </p:sp>
      <p:sp>
        <p:nvSpPr>
          <p:cNvPr id="3" name="Content Placeholder 2">
            <a:extLst>
              <a:ext uri="{FF2B5EF4-FFF2-40B4-BE49-F238E27FC236}">
                <a16:creationId xmlns:a16="http://schemas.microsoft.com/office/drawing/2014/main" id="{E1EA3C27-04C7-588E-F8CF-377C7BB43351}"/>
              </a:ext>
            </a:extLst>
          </p:cNvPr>
          <p:cNvSpPr>
            <a:spLocks noGrp="1"/>
          </p:cNvSpPr>
          <p:nvPr>
            <p:ph idx="1"/>
          </p:nvPr>
        </p:nvSpPr>
        <p:spPr>
          <a:xfrm>
            <a:off x="457200" y="2118732"/>
            <a:ext cx="8229600" cy="4007431"/>
          </a:xfrm>
        </p:spPr>
        <p:txBody>
          <a:bodyPr/>
          <a:lstStyle/>
          <a:p>
            <a:r>
              <a:rPr lang="en-US" dirty="0"/>
              <a:t>Gen 19:26 - But his wife looked back behind him, and she became a pillar of salt.</a:t>
            </a:r>
            <a:endParaRPr lang="en-GB" dirty="0"/>
          </a:p>
          <a:p>
            <a:r>
              <a:rPr lang="en-US" dirty="0" err="1"/>
              <a:t>Jdg</a:t>
            </a:r>
            <a:r>
              <a:rPr lang="en-US" dirty="0"/>
              <a:t> 9:45 - So Abimelech fought against the city all that day; he took the city and killed the people who were in it; and he demolished the city and sowed it with salt.</a:t>
            </a:r>
            <a:endParaRPr lang="en-GB" dirty="0"/>
          </a:p>
          <a:p>
            <a:pPr marL="0" indent="0">
              <a:buNone/>
            </a:pPr>
            <a:endParaRPr lang="en-US" dirty="0"/>
          </a:p>
        </p:txBody>
      </p:sp>
    </p:spTree>
    <p:extLst>
      <p:ext uri="{BB962C8B-B14F-4D97-AF65-F5344CB8AC3E}">
        <p14:creationId xmlns:p14="http://schemas.microsoft.com/office/powerpoint/2010/main" val="428971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2410DB-6EC8-7DB8-029F-5EF86992830F}"/>
              </a:ext>
            </a:extLst>
          </p:cNvPr>
          <p:cNvPicPr>
            <a:picLocks noChangeAspect="1"/>
          </p:cNvPicPr>
          <p:nvPr/>
        </p:nvPicPr>
        <p:blipFill rotWithShape="1">
          <a:blip r:embed="rId2">
            <a:alphaModFix amt="60000"/>
          </a:blip>
          <a:srcRect r="11638"/>
          <a:stretch/>
        </p:blipFill>
        <p:spPr>
          <a:xfrm>
            <a:off x="0" y="0"/>
            <a:ext cx="9144000" cy="6884808"/>
          </a:xfrm>
          <a:prstGeom prst="rect">
            <a:avLst/>
          </a:prstGeom>
        </p:spPr>
      </p:pic>
      <p:sp>
        <p:nvSpPr>
          <p:cNvPr id="2" name="Title 1">
            <a:extLst>
              <a:ext uri="{FF2B5EF4-FFF2-40B4-BE49-F238E27FC236}">
                <a16:creationId xmlns:a16="http://schemas.microsoft.com/office/drawing/2014/main" id="{41FD5C8A-D7CC-66AC-768A-D3D5D9073924}"/>
              </a:ext>
            </a:extLst>
          </p:cNvPr>
          <p:cNvSpPr>
            <a:spLocks noGrp="1"/>
          </p:cNvSpPr>
          <p:nvPr>
            <p:ph type="title"/>
          </p:nvPr>
        </p:nvSpPr>
        <p:spPr>
          <a:xfrm>
            <a:off x="457200" y="274637"/>
            <a:ext cx="8229600" cy="2395717"/>
          </a:xfrm>
        </p:spPr>
        <p:txBody>
          <a:bodyPr>
            <a:normAutofit/>
          </a:bodyPr>
          <a:lstStyle/>
          <a:p>
            <a:pPr lvl="0"/>
            <a:r>
              <a:rPr lang="en-US" dirty="0"/>
              <a:t>#5 Fertilizing – it can kill weeds, improve the soil and encourage growth</a:t>
            </a:r>
            <a:endParaRPr lang="en-GB" dirty="0"/>
          </a:p>
        </p:txBody>
      </p:sp>
      <p:sp>
        <p:nvSpPr>
          <p:cNvPr id="3" name="Content Placeholder 2">
            <a:extLst>
              <a:ext uri="{FF2B5EF4-FFF2-40B4-BE49-F238E27FC236}">
                <a16:creationId xmlns:a16="http://schemas.microsoft.com/office/drawing/2014/main" id="{E1EA3C27-04C7-588E-F8CF-377C7BB43351}"/>
              </a:ext>
            </a:extLst>
          </p:cNvPr>
          <p:cNvSpPr>
            <a:spLocks noGrp="1"/>
          </p:cNvSpPr>
          <p:nvPr>
            <p:ph idx="1"/>
          </p:nvPr>
        </p:nvSpPr>
        <p:spPr>
          <a:xfrm>
            <a:off x="457200" y="3429000"/>
            <a:ext cx="8229600" cy="2697163"/>
          </a:xfrm>
        </p:spPr>
        <p:txBody>
          <a:bodyPr/>
          <a:lstStyle/>
          <a:p>
            <a:r>
              <a:rPr lang="en-US" dirty="0"/>
              <a:t>Mar 9:50 - Salt is good, but if the salt loses its flavor, how will you season it? Have salt in yourselves, and have peace with one another."</a:t>
            </a:r>
            <a:endParaRPr lang="en-GB" dirty="0"/>
          </a:p>
          <a:p>
            <a:pPr marL="0" indent="0">
              <a:buNone/>
            </a:pPr>
            <a:endParaRPr lang="en-US" dirty="0"/>
          </a:p>
        </p:txBody>
      </p:sp>
    </p:spTree>
    <p:extLst>
      <p:ext uri="{BB962C8B-B14F-4D97-AF65-F5344CB8AC3E}">
        <p14:creationId xmlns:p14="http://schemas.microsoft.com/office/powerpoint/2010/main" val="1526655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564CDA-749C-86D6-427C-8954978759EE}"/>
              </a:ext>
            </a:extLst>
          </p:cNvPr>
          <p:cNvPicPr>
            <a:picLocks noChangeAspect="1"/>
          </p:cNvPicPr>
          <p:nvPr/>
        </p:nvPicPr>
        <p:blipFill rotWithShape="1">
          <a:blip r:embed="rId2">
            <a:alphaModFix amt="67000"/>
          </a:blip>
          <a:srcRect r="11111"/>
          <a:stretch/>
        </p:blipFill>
        <p:spPr>
          <a:xfrm>
            <a:off x="0" y="0"/>
            <a:ext cx="9144000" cy="6858000"/>
          </a:xfrm>
          <a:prstGeom prst="rect">
            <a:avLst/>
          </a:prstGeom>
        </p:spPr>
      </p:pic>
      <p:sp>
        <p:nvSpPr>
          <p:cNvPr id="2" name="Title 1">
            <a:extLst>
              <a:ext uri="{FF2B5EF4-FFF2-40B4-BE49-F238E27FC236}">
                <a16:creationId xmlns:a16="http://schemas.microsoft.com/office/drawing/2014/main" id="{D01A6301-930D-740C-EC2B-2C5644549A24}"/>
              </a:ext>
            </a:extLst>
          </p:cNvPr>
          <p:cNvSpPr>
            <a:spLocks noGrp="1"/>
          </p:cNvSpPr>
          <p:nvPr>
            <p:ph type="title"/>
          </p:nvPr>
        </p:nvSpPr>
        <p:spPr/>
        <p:txBody>
          <a:bodyPr/>
          <a:lstStyle/>
          <a:p>
            <a:r>
              <a:rPr lang="en-GB" dirty="0"/>
              <a:t>You are the salt of the earth!</a:t>
            </a:r>
            <a:endParaRPr lang="en-US" dirty="0"/>
          </a:p>
        </p:txBody>
      </p:sp>
      <p:sp>
        <p:nvSpPr>
          <p:cNvPr id="3" name="Content Placeholder 2">
            <a:extLst>
              <a:ext uri="{FF2B5EF4-FFF2-40B4-BE49-F238E27FC236}">
                <a16:creationId xmlns:a16="http://schemas.microsoft.com/office/drawing/2014/main" id="{956C81D7-E03A-143F-8D87-9A29B608ABFF}"/>
              </a:ext>
            </a:extLst>
          </p:cNvPr>
          <p:cNvSpPr>
            <a:spLocks noGrp="1"/>
          </p:cNvSpPr>
          <p:nvPr>
            <p:ph idx="1"/>
          </p:nvPr>
        </p:nvSpPr>
        <p:spPr>
          <a:xfrm>
            <a:off x="2274848" y="1600200"/>
            <a:ext cx="6411951" cy="4525963"/>
          </a:xfrm>
        </p:spPr>
        <p:txBody>
          <a:bodyPr>
            <a:normAutofit lnSpcReduction="10000"/>
          </a:bodyPr>
          <a:lstStyle/>
          <a:p>
            <a:r>
              <a:rPr lang="en-US" dirty="0"/>
              <a:t>Flavor - you make your world more palatable, even when some do not like it!</a:t>
            </a:r>
          </a:p>
          <a:p>
            <a:r>
              <a:rPr lang="en-US" dirty="0"/>
              <a:t>Preserving - you preserve your community, preventing it from becoming worse!</a:t>
            </a:r>
          </a:p>
          <a:p>
            <a:r>
              <a:rPr lang="en-US" dirty="0"/>
              <a:t>Sacrifice - your sacrifice/offering of worship to God brings His presence and blessing wherever you go!</a:t>
            </a:r>
          </a:p>
          <a:p>
            <a:endParaRPr lang="en-US" dirty="0"/>
          </a:p>
        </p:txBody>
      </p:sp>
    </p:spTree>
    <p:extLst>
      <p:ext uri="{BB962C8B-B14F-4D97-AF65-F5344CB8AC3E}">
        <p14:creationId xmlns:p14="http://schemas.microsoft.com/office/powerpoint/2010/main" val="2559960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8AF4C2-8D6D-508E-5C0F-7EC05BA8DE95}"/>
              </a:ext>
            </a:extLst>
          </p:cNvPr>
          <p:cNvPicPr>
            <a:picLocks noChangeAspect="1"/>
          </p:cNvPicPr>
          <p:nvPr/>
        </p:nvPicPr>
        <p:blipFill rotWithShape="1">
          <a:blip r:embed="rId3"/>
          <a:srcRect l="26670"/>
          <a:stretch/>
        </p:blipFill>
        <p:spPr>
          <a:xfrm>
            <a:off x="0" y="-1278"/>
            <a:ext cx="9142654" cy="6859278"/>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0537" y="1808340"/>
            <a:ext cx="4231037" cy="3786720"/>
          </a:xfrm>
        </p:spPr>
        <p:txBody>
          <a:bodyPr>
            <a:normAutofit/>
          </a:bodyPr>
          <a:lstStyle/>
          <a:p>
            <a:r>
              <a:rPr lang="en-GB" dirty="0"/>
              <a:t>Preparation for the Last Days</a:t>
            </a:r>
          </a:p>
        </p:txBody>
      </p:sp>
    </p:spTree>
    <p:extLst>
      <p:ext uri="{BB962C8B-B14F-4D97-AF65-F5344CB8AC3E}">
        <p14:creationId xmlns:p14="http://schemas.microsoft.com/office/powerpoint/2010/main" val="236490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564CDA-749C-86D6-427C-8954978759EE}"/>
              </a:ext>
            </a:extLst>
          </p:cNvPr>
          <p:cNvPicPr>
            <a:picLocks noChangeAspect="1"/>
          </p:cNvPicPr>
          <p:nvPr/>
        </p:nvPicPr>
        <p:blipFill rotWithShape="1">
          <a:blip r:embed="rId2">
            <a:alphaModFix amt="67000"/>
          </a:blip>
          <a:srcRect r="11111"/>
          <a:stretch/>
        </p:blipFill>
        <p:spPr>
          <a:xfrm>
            <a:off x="0" y="0"/>
            <a:ext cx="9144000" cy="6858000"/>
          </a:xfrm>
          <a:prstGeom prst="rect">
            <a:avLst/>
          </a:prstGeom>
        </p:spPr>
      </p:pic>
      <p:sp>
        <p:nvSpPr>
          <p:cNvPr id="2" name="Title 1">
            <a:extLst>
              <a:ext uri="{FF2B5EF4-FFF2-40B4-BE49-F238E27FC236}">
                <a16:creationId xmlns:a16="http://schemas.microsoft.com/office/drawing/2014/main" id="{D01A6301-930D-740C-EC2B-2C5644549A24}"/>
              </a:ext>
            </a:extLst>
          </p:cNvPr>
          <p:cNvSpPr>
            <a:spLocks noGrp="1"/>
          </p:cNvSpPr>
          <p:nvPr>
            <p:ph type="title"/>
          </p:nvPr>
        </p:nvSpPr>
        <p:spPr/>
        <p:txBody>
          <a:bodyPr/>
          <a:lstStyle/>
          <a:p>
            <a:r>
              <a:rPr lang="en-GB" dirty="0"/>
              <a:t>You are the salt of the earth!</a:t>
            </a:r>
            <a:endParaRPr lang="en-US" dirty="0"/>
          </a:p>
        </p:txBody>
      </p:sp>
      <p:sp>
        <p:nvSpPr>
          <p:cNvPr id="3" name="Content Placeholder 2">
            <a:extLst>
              <a:ext uri="{FF2B5EF4-FFF2-40B4-BE49-F238E27FC236}">
                <a16:creationId xmlns:a16="http://schemas.microsoft.com/office/drawing/2014/main" id="{956C81D7-E03A-143F-8D87-9A29B608ABFF}"/>
              </a:ext>
            </a:extLst>
          </p:cNvPr>
          <p:cNvSpPr>
            <a:spLocks noGrp="1"/>
          </p:cNvSpPr>
          <p:nvPr>
            <p:ph idx="1"/>
          </p:nvPr>
        </p:nvSpPr>
        <p:spPr>
          <a:xfrm>
            <a:off x="2274848" y="1600200"/>
            <a:ext cx="6411951" cy="4525963"/>
          </a:xfrm>
        </p:spPr>
        <p:txBody>
          <a:bodyPr>
            <a:normAutofit/>
          </a:bodyPr>
          <a:lstStyle/>
          <a:p>
            <a:pPr lvl="0"/>
            <a:r>
              <a:rPr lang="en-US" dirty="0"/>
              <a:t>Destroying - you destroy the works of the devil by tearing down strongholds in your family and community!</a:t>
            </a:r>
            <a:endParaRPr lang="en-GB" dirty="0"/>
          </a:p>
          <a:p>
            <a:pPr lvl="0"/>
            <a:r>
              <a:rPr lang="en-US" dirty="0"/>
              <a:t>Fertilizer - you bring nourishment to your home and community!</a:t>
            </a:r>
            <a:endParaRPr lang="en-GB" dirty="0"/>
          </a:p>
          <a:p>
            <a:pPr marL="0" indent="0">
              <a:buNone/>
            </a:pPr>
            <a:endParaRPr lang="en-US" dirty="0"/>
          </a:p>
        </p:txBody>
      </p:sp>
    </p:spTree>
    <p:extLst>
      <p:ext uri="{BB962C8B-B14F-4D97-AF65-F5344CB8AC3E}">
        <p14:creationId xmlns:p14="http://schemas.microsoft.com/office/powerpoint/2010/main" val="3295083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2"/>
            <a:ext cx="8600703" cy="5735263"/>
          </a:xfrm>
        </p:spPr>
        <p:txBody>
          <a:bodyPr>
            <a:normAutofit/>
          </a:bodyPr>
          <a:lstStyle/>
          <a:p>
            <a:r>
              <a:rPr lang="en-US" dirty="0"/>
              <a:t>Warning: don’t be surprised if they hate you because of it!</a:t>
            </a:r>
            <a:endParaRPr lang="en-GB" dirty="0"/>
          </a:p>
        </p:txBody>
      </p:sp>
    </p:spTree>
    <p:extLst>
      <p:ext uri="{BB962C8B-B14F-4D97-AF65-F5344CB8AC3E}">
        <p14:creationId xmlns:p14="http://schemas.microsoft.com/office/powerpoint/2010/main" val="321451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Mat 10:22 - And you will be hated by all for My name's sake. But he who endures to the end will be saved.</a:t>
            </a:r>
            <a:endParaRPr lang="en-GB" dirty="0"/>
          </a:p>
        </p:txBody>
      </p:sp>
    </p:spTree>
    <p:extLst>
      <p:ext uri="{BB962C8B-B14F-4D97-AF65-F5344CB8AC3E}">
        <p14:creationId xmlns:p14="http://schemas.microsoft.com/office/powerpoint/2010/main" val="393560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err="1"/>
              <a:t>Luk</a:t>
            </a:r>
            <a:r>
              <a:rPr lang="en-US" dirty="0"/>
              <a:t> 6:22 - Blessed are you when men hate you,</a:t>
            </a:r>
            <a:br>
              <a:rPr lang="en-GB" dirty="0"/>
            </a:br>
            <a:r>
              <a:rPr lang="en-US" dirty="0"/>
              <a:t>And when they exclude you,</a:t>
            </a:r>
            <a:br>
              <a:rPr lang="en-GB" dirty="0"/>
            </a:br>
            <a:r>
              <a:rPr lang="en-US" dirty="0"/>
              <a:t>And revile you, and cast out your name as evil,</a:t>
            </a:r>
            <a:br>
              <a:rPr lang="en-GB" dirty="0"/>
            </a:br>
            <a:r>
              <a:rPr lang="en-US" dirty="0"/>
              <a:t>For the Son of Man's sake.</a:t>
            </a:r>
            <a:endParaRPr lang="en-GB" dirty="0"/>
          </a:p>
        </p:txBody>
      </p:sp>
    </p:spTree>
    <p:extLst>
      <p:ext uri="{BB962C8B-B14F-4D97-AF65-F5344CB8AC3E}">
        <p14:creationId xmlns:p14="http://schemas.microsoft.com/office/powerpoint/2010/main" val="372705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Joh 15:18 - "If the world hates you, you know that it hated Me before it hated you.</a:t>
            </a:r>
            <a:endParaRPr lang="en-GB" dirty="0"/>
          </a:p>
        </p:txBody>
      </p:sp>
    </p:spTree>
    <p:extLst>
      <p:ext uri="{BB962C8B-B14F-4D97-AF65-F5344CB8AC3E}">
        <p14:creationId xmlns:p14="http://schemas.microsoft.com/office/powerpoint/2010/main" val="3717672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Jon 15:19 - If you were of the world, the world would love its own. Yet because you are not of the world, but I chose you out of the world, therefore the world hates you.</a:t>
            </a:r>
            <a:endParaRPr lang="en-GB" dirty="0"/>
          </a:p>
        </p:txBody>
      </p:sp>
    </p:spTree>
    <p:extLst>
      <p:ext uri="{BB962C8B-B14F-4D97-AF65-F5344CB8AC3E}">
        <p14:creationId xmlns:p14="http://schemas.microsoft.com/office/powerpoint/2010/main" val="1779608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Jon 16:2 - They will put you out of the synagogues; yes, the time is coming that whoever kills you will think that he offers God service.</a:t>
            </a:r>
            <a:endParaRPr lang="en-GB" dirty="0"/>
          </a:p>
        </p:txBody>
      </p:sp>
    </p:spTree>
    <p:extLst>
      <p:ext uri="{BB962C8B-B14F-4D97-AF65-F5344CB8AC3E}">
        <p14:creationId xmlns:p14="http://schemas.microsoft.com/office/powerpoint/2010/main" val="1277720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Jon 16:33 - These things I have spoken to you, that in Me you may have peace. In the world you will have tribulation; but be of good cheer, I have overcome the world."</a:t>
            </a:r>
            <a:endParaRPr lang="en-GB" dirty="0"/>
          </a:p>
        </p:txBody>
      </p:sp>
    </p:spTree>
    <p:extLst>
      <p:ext uri="{BB962C8B-B14F-4D97-AF65-F5344CB8AC3E}">
        <p14:creationId xmlns:p14="http://schemas.microsoft.com/office/powerpoint/2010/main" val="2759074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2Th 3:12 - Yes, and all who desire to live godly in Christ Jesus will suffer persecution.</a:t>
            </a:r>
            <a:endParaRPr lang="en-GB" dirty="0"/>
          </a:p>
        </p:txBody>
      </p:sp>
    </p:spTree>
    <p:extLst>
      <p:ext uri="{BB962C8B-B14F-4D97-AF65-F5344CB8AC3E}">
        <p14:creationId xmlns:p14="http://schemas.microsoft.com/office/powerpoint/2010/main" val="45172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3"/>
            <a:ext cx="4100945" cy="6321508"/>
          </a:xfrm>
        </p:spPr>
        <p:txBody>
          <a:bodyPr>
            <a:normAutofit/>
          </a:bodyPr>
          <a:lstStyle/>
          <a:p>
            <a:r>
              <a:rPr lang="en-US" dirty="0"/>
              <a:t>Why do they hate us?</a:t>
            </a:r>
            <a:endParaRPr lang="en-GB" dirty="0"/>
          </a:p>
        </p:txBody>
      </p:sp>
      <p:pic>
        <p:nvPicPr>
          <p:cNvPr id="4" name="Picture 3">
            <a:extLst>
              <a:ext uri="{FF2B5EF4-FFF2-40B4-BE49-F238E27FC236}">
                <a16:creationId xmlns:a16="http://schemas.microsoft.com/office/drawing/2014/main" id="{9E9BA2EA-A0A2-2E32-4DB0-0CDDEB930D65}"/>
              </a:ext>
            </a:extLst>
          </p:cNvPr>
          <p:cNvPicPr>
            <a:picLocks noChangeAspect="1"/>
          </p:cNvPicPr>
          <p:nvPr/>
        </p:nvPicPr>
        <p:blipFill>
          <a:blip r:embed="rId2"/>
          <a:stretch>
            <a:fillRect/>
          </a:stretch>
        </p:blipFill>
        <p:spPr>
          <a:xfrm>
            <a:off x="3560619" y="645622"/>
            <a:ext cx="5408813" cy="5408813"/>
          </a:xfrm>
          <a:prstGeom prst="rect">
            <a:avLst/>
          </a:prstGeom>
        </p:spPr>
      </p:pic>
    </p:spTree>
    <p:extLst>
      <p:ext uri="{BB962C8B-B14F-4D97-AF65-F5344CB8AC3E}">
        <p14:creationId xmlns:p14="http://schemas.microsoft.com/office/powerpoint/2010/main" val="77599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56DFEF-6AD0-9AD8-79B8-67068FE03B40}"/>
              </a:ext>
            </a:extLst>
          </p:cNvPr>
          <p:cNvPicPr>
            <a:picLocks noChangeAspect="1"/>
          </p:cNvPicPr>
          <p:nvPr/>
        </p:nvPicPr>
        <p:blipFill rotWithShape="1">
          <a:blip r:embed="rId2"/>
          <a:srcRect r="11111"/>
          <a:stretch/>
        </p:blipFill>
        <p:spPr>
          <a:xfrm>
            <a:off x="0" y="0"/>
            <a:ext cx="9144000"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015408" y="274637"/>
            <a:ext cx="4671391" cy="6256791"/>
          </a:xfrm>
        </p:spPr>
        <p:txBody>
          <a:bodyPr>
            <a:normAutofit/>
          </a:bodyPr>
          <a:lstStyle/>
          <a:p>
            <a:r>
              <a:rPr lang="en-GB" dirty="0"/>
              <a:t>You are the salt of the earth!</a:t>
            </a:r>
          </a:p>
        </p:txBody>
      </p:sp>
    </p:spTree>
    <p:extLst>
      <p:ext uri="{BB962C8B-B14F-4D97-AF65-F5344CB8AC3E}">
        <p14:creationId xmlns:p14="http://schemas.microsoft.com/office/powerpoint/2010/main" val="92321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Because they are carnally minded:</a:t>
            </a:r>
            <a:endParaRPr lang="en-GB" dirty="0"/>
          </a:p>
        </p:txBody>
      </p:sp>
    </p:spTree>
    <p:extLst>
      <p:ext uri="{BB962C8B-B14F-4D97-AF65-F5344CB8AC3E}">
        <p14:creationId xmlns:p14="http://schemas.microsoft.com/office/powerpoint/2010/main" val="268272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Rom 8:5 - For those who live according to the flesh set their minds on the things of the flesh, but those who live according to the Spirit, the things of the Spirit.</a:t>
            </a:r>
            <a:endParaRPr lang="en-GB" dirty="0"/>
          </a:p>
        </p:txBody>
      </p:sp>
    </p:spTree>
    <p:extLst>
      <p:ext uri="{BB962C8B-B14F-4D97-AF65-F5344CB8AC3E}">
        <p14:creationId xmlns:p14="http://schemas.microsoft.com/office/powerpoint/2010/main" val="318311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Rom 8:6 - For to be carnally minded is death, but to be spiritually minded is life and peace.</a:t>
            </a:r>
            <a:endParaRPr lang="en-GB" dirty="0"/>
          </a:p>
        </p:txBody>
      </p:sp>
    </p:spTree>
    <p:extLst>
      <p:ext uri="{BB962C8B-B14F-4D97-AF65-F5344CB8AC3E}">
        <p14:creationId xmlns:p14="http://schemas.microsoft.com/office/powerpoint/2010/main" val="1484290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Rom 8:7 - Because the carnal mind is enmity against God; for it is not subject to the law of God, nor indeed can be.</a:t>
            </a:r>
            <a:endParaRPr lang="en-GB" dirty="0"/>
          </a:p>
        </p:txBody>
      </p:sp>
    </p:spTree>
    <p:extLst>
      <p:ext uri="{BB962C8B-B14F-4D97-AF65-F5344CB8AC3E}">
        <p14:creationId xmlns:p14="http://schemas.microsoft.com/office/powerpoint/2010/main" val="3957090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Rom 8:8 - So then, those who are in the flesh cannot please God.</a:t>
            </a:r>
            <a:endParaRPr lang="en-GB" dirty="0"/>
          </a:p>
        </p:txBody>
      </p:sp>
    </p:spTree>
    <p:extLst>
      <p:ext uri="{BB962C8B-B14F-4D97-AF65-F5344CB8AC3E}">
        <p14:creationId xmlns:p14="http://schemas.microsoft.com/office/powerpoint/2010/main" val="1176359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Don’t try to be friends with those who are in the world:</a:t>
            </a:r>
            <a:endParaRPr lang="en-GB" dirty="0"/>
          </a:p>
        </p:txBody>
      </p:sp>
    </p:spTree>
    <p:extLst>
      <p:ext uri="{BB962C8B-B14F-4D97-AF65-F5344CB8AC3E}">
        <p14:creationId xmlns:p14="http://schemas.microsoft.com/office/powerpoint/2010/main" val="3500492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7EBD2-F4DB-0CF4-C18E-38E8A27A2C38}"/>
              </a:ext>
            </a:extLst>
          </p:cNvPr>
          <p:cNvPicPr>
            <a:picLocks noChangeAspect="1"/>
          </p:cNvPicPr>
          <p:nvPr/>
        </p:nvPicPr>
        <p:blipFill rotWithShape="1">
          <a:blip r:embed="rId2">
            <a:alphaModFix amt="77000"/>
          </a:blip>
          <a:srcRect l="14574" r="15334"/>
          <a:stretch/>
        </p:blipFill>
        <p:spPr>
          <a:xfrm>
            <a:off x="0" y="0"/>
            <a:ext cx="9199984" cy="6858000"/>
          </a:xfrm>
          <a:prstGeom prst="rect">
            <a:avLst/>
          </a:prstGeom>
        </p:spPr>
      </p:pic>
      <p:sp>
        <p:nvSpPr>
          <p:cNvPr id="2" name="Title 1">
            <a:extLst>
              <a:ext uri="{FF2B5EF4-FFF2-40B4-BE49-F238E27FC236}">
                <a16:creationId xmlns:a16="http://schemas.microsoft.com/office/drawing/2014/main" id="{0594460E-34C0-5D2A-7EBF-EC625186FD52}"/>
              </a:ext>
            </a:extLst>
          </p:cNvPr>
          <p:cNvSpPr>
            <a:spLocks noGrp="1"/>
          </p:cNvSpPr>
          <p:nvPr>
            <p:ph type="title"/>
          </p:nvPr>
        </p:nvSpPr>
        <p:spPr>
          <a:xfrm>
            <a:off x="457200" y="274637"/>
            <a:ext cx="8229600" cy="6256791"/>
          </a:xfrm>
        </p:spPr>
        <p:txBody>
          <a:bodyPr>
            <a:normAutofit/>
          </a:bodyPr>
          <a:lstStyle/>
          <a:p>
            <a:r>
              <a:rPr lang="en-US" dirty="0"/>
              <a:t>Jam 4:4 - Adulterers and adulteresses! Do you not know that friendship with the world is enmity with God? Whoever therefore wants to be a friend of the world makes himself an enemy of God.</a:t>
            </a:r>
            <a:endParaRPr lang="en-GB" dirty="0"/>
          </a:p>
        </p:txBody>
      </p:sp>
    </p:spTree>
    <p:extLst>
      <p:ext uri="{BB962C8B-B14F-4D97-AF65-F5344CB8AC3E}">
        <p14:creationId xmlns:p14="http://schemas.microsoft.com/office/powerpoint/2010/main" val="316078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FFB5DC-57F8-DC45-1F99-1E38E2B1F0ED}"/>
              </a:ext>
            </a:extLst>
          </p:cNvPr>
          <p:cNvPicPr>
            <a:picLocks noChangeAspect="1"/>
          </p:cNvPicPr>
          <p:nvPr/>
        </p:nvPicPr>
        <p:blipFill rotWithShape="1">
          <a:blip r:embed="rId2">
            <a:alphaModFix amt="52000"/>
          </a:blip>
          <a:srcRect r="33333"/>
          <a:stretch/>
        </p:blipFill>
        <p:spPr>
          <a:xfrm>
            <a:off x="0" y="0"/>
            <a:ext cx="9144000" cy="6858000"/>
          </a:xfrm>
          <a:prstGeom prst="rect">
            <a:avLst/>
          </a:prstGeom>
        </p:spPr>
      </p:pic>
      <p:sp>
        <p:nvSpPr>
          <p:cNvPr id="2" name="Title 1">
            <a:extLst>
              <a:ext uri="{FF2B5EF4-FFF2-40B4-BE49-F238E27FC236}">
                <a16:creationId xmlns:a16="http://schemas.microsoft.com/office/drawing/2014/main" id="{CDA24BBD-2464-9E0E-B7EF-6AA24960ED4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CAB5977-AB19-9B09-0A60-67E7381995F3}"/>
              </a:ext>
            </a:extLst>
          </p:cNvPr>
          <p:cNvSpPr>
            <a:spLocks noGrp="1"/>
          </p:cNvSpPr>
          <p:nvPr>
            <p:ph idx="1"/>
          </p:nvPr>
        </p:nvSpPr>
        <p:spPr/>
        <p:txBody>
          <a:bodyPr/>
          <a:lstStyle/>
          <a:p>
            <a:pPr lvl="0"/>
            <a:r>
              <a:rPr lang="en-US" dirty="0"/>
              <a:t>You are the salt of the earth!</a:t>
            </a:r>
            <a:endParaRPr lang="en-GB" dirty="0"/>
          </a:p>
          <a:p>
            <a:pPr lvl="0"/>
            <a:r>
              <a:rPr lang="en-US" dirty="0"/>
              <a:t>You are simple, common, often unnoticed, yet you are essential for the health of all that you encounter and are very useful</a:t>
            </a:r>
            <a:endParaRPr lang="en-GB" dirty="0"/>
          </a:p>
          <a:p>
            <a:pPr lvl="0"/>
            <a:r>
              <a:rPr lang="en-US" dirty="0"/>
              <a:t>You make your environment more palatable</a:t>
            </a:r>
            <a:endParaRPr lang="en-GB" dirty="0"/>
          </a:p>
          <a:p>
            <a:pPr lvl="0"/>
            <a:r>
              <a:rPr lang="en-US" dirty="0"/>
              <a:t>You prevent your community from becoming worse</a:t>
            </a:r>
            <a:endParaRPr lang="en-GB" dirty="0"/>
          </a:p>
          <a:p>
            <a:pPr lvl="0"/>
            <a:r>
              <a:rPr lang="en-US" dirty="0"/>
              <a:t>You bring God’s presence wherever you go</a:t>
            </a:r>
            <a:endParaRPr lang="en-GB" dirty="0"/>
          </a:p>
        </p:txBody>
      </p:sp>
    </p:spTree>
    <p:extLst>
      <p:ext uri="{BB962C8B-B14F-4D97-AF65-F5344CB8AC3E}">
        <p14:creationId xmlns:p14="http://schemas.microsoft.com/office/powerpoint/2010/main" val="345508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FFB5DC-57F8-DC45-1F99-1E38E2B1F0ED}"/>
              </a:ext>
            </a:extLst>
          </p:cNvPr>
          <p:cNvPicPr>
            <a:picLocks noChangeAspect="1"/>
          </p:cNvPicPr>
          <p:nvPr/>
        </p:nvPicPr>
        <p:blipFill rotWithShape="1">
          <a:blip r:embed="rId2">
            <a:alphaModFix amt="52000"/>
          </a:blip>
          <a:srcRect r="33333"/>
          <a:stretch/>
        </p:blipFill>
        <p:spPr>
          <a:xfrm>
            <a:off x="0" y="0"/>
            <a:ext cx="9144000" cy="6858000"/>
          </a:xfrm>
          <a:prstGeom prst="rect">
            <a:avLst/>
          </a:prstGeom>
        </p:spPr>
      </p:pic>
      <p:sp>
        <p:nvSpPr>
          <p:cNvPr id="2" name="Title 1">
            <a:extLst>
              <a:ext uri="{FF2B5EF4-FFF2-40B4-BE49-F238E27FC236}">
                <a16:creationId xmlns:a16="http://schemas.microsoft.com/office/drawing/2014/main" id="{CDA24BBD-2464-9E0E-B7EF-6AA24960ED4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CAB5977-AB19-9B09-0A60-67E7381995F3}"/>
              </a:ext>
            </a:extLst>
          </p:cNvPr>
          <p:cNvSpPr>
            <a:spLocks noGrp="1"/>
          </p:cNvSpPr>
          <p:nvPr>
            <p:ph idx="1"/>
          </p:nvPr>
        </p:nvSpPr>
        <p:spPr/>
        <p:txBody>
          <a:bodyPr/>
          <a:lstStyle/>
          <a:p>
            <a:pPr lvl="0"/>
            <a:r>
              <a:rPr lang="en-US" dirty="0"/>
              <a:t>You destroy and hinder the works of the devil</a:t>
            </a:r>
            <a:endParaRPr lang="en-GB" dirty="0"/>
          </a:p>
          <a:p>
            <a:pPr lvl="0"/>
            <a:r>
              <a:rPr lang="en-US" dirty="0"/>
              <a:t>You nourish your community</a:t>
            </a:r>
            <a:endParaRPr lang="en-GB" dirty="0"/>
          </a:p>
          <a:p>
            <a:pPr lvl="0"/>
            <a:r>
              <a:rPr lang="en-US" dirty="0"/>
              <a:t>Don’t be surprised if the world hates you!</a:t>
            </a:r>
            <a:endParaRPr lang="en-GB" dirty="0"/>
          </a:p>
          <a:p>
            <a:pPr lvl="0"/>
            <a:r>
              <a:rPr lang="en-US" dirty="0"/>
              <a:t>Don’t let it hurt you if the world hates you.  </a:t>
            </a:r>
            <a:endParaRPr lang="en-GB" dirty="0"/>
          </a:p>
          <a:p>
            <a:pPr lvl="0"/>
            <a:r>
              <a:rPr lang="en-US" dirty="0"/>
              <a:t>Remember that those who are resisting the spirit are not helping you and are not true friends.</a:t>
            </a:r>
            <a:endParaRPr lang="en-GB" dirty="0"/>
          </a:p>
        </p:txBody>
      </p:sp>
    </p:spTree>
    <p:extLst>
      <p:ext uri="{BB962C8B-B14F-4D97-AF65-F5344CB8AC3E}">
        <p14:creationId xmlns:p14="http://schemas.microsoft.com/office/powerpoint/2010/main" val="4008514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5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70B64-8FAE-46B1-0F44-EA72A0B07361}"/>
              </a:ext>
            </a:extLst>
          </p:cNvPr>
          <p:cNvPicPr>
            <a:picLocks noChangeAspect="1"/>
          </p:cNvPicPr>
          <p:nvPr/>
        </p:nvPicPr>
        <p:blipFill rotWithShape="1">
          <a:blip r:embed="rId2">
            <a:alphaModFix amt="70000"/>
          </a:blip>
          <a:srcRect l="12500" r="12500"/>
          <a:stretch/>
        </p:blipFill>
        <p:spPr>
          <a:xfrm>
            <a:off x="0"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2"/>
            <a:ext cx="8600703" cy="5735263"/>
          </a:xfrm>
        </p:spPr>
        <p:txBody>
          <a:bodyPr>
            <a:normAutofit/>
          </a:bodyPr>
          <a:lstStyle/>
          <a:p>
            <a:r>
              <a:rPr lang="en-GB" dirty="0"/>
              <a:t> </a:t>
            </a:r>
            <a:r>
              <a:rPr lang="en-US" dirty="0"/>
              <a:t>Jesus said to those who were his disciples “You are the salt of the earth”. </a:t>
            </a:r>
            <a:endParaRPr lang="en-GB" dirty="0"/>
          </a:p>
        </p:txBody>
      </p:sp>
    </p:spTree>
    <p:extLst>
      <p:ext uri="{BB962C8B-B14F-4D97-AF65-F5344CB8AC3E}">
        <p14:creationId xmlns:p14="http://schemas.microsoft.com/office/powerpoint/2010/main" val="367681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70B64-8FAE-46B1-0F44-EA72A0B07361}"/>
              </a:ext>
            </a:extLst>
          </p:cNvPr>
          <p:cNvPicPr>
            <a:picLocks noChangeAspect="1"/>
          </p:cNvPicPr>
          <p:nvPr/>
        </p:nvPicPr>
        <p:blipFill rotWithShape="1">
          <a:blip r:embed="rId2">
            <a:alphaModFix amt="70000"/>
          </a:blip>
          <a:srcRect l="12500" r="12500"/>
          <a:stretch/>
        </p:blipFill>
        <p:spPr>
          <a:xfrm>
            <a:off x="0" y="0"/>
            <a:ext cx="9144000" cy="6858000"/>
          </a:xfrm>
          <a:prstGeom prst="rect">
            <a:avLst/>
          </a:prstGeom>
        </p:spPr>
      </p:pic>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2"/>
            <a:ext cx="8600703" cy="5735263"/>
          </a:xfrm>
        </p:spPr>
        <p:txBody>
          <a:bodyPr>
            <a:normAutofit/>
          </a:bodyPr>
          <a:lstStyle/>
          <a:p>
            <a:r>
              <a:rPr lang="en-US" dirty="0"/>
              <a:t>But what did he really mean?</a:t>
            </a:r>
            <a:endParaRPr lang="en-GB" dirty="0"/>
          </a:p>
        </p:txBody>
      </p:sp>
    </p:spTree>
    <p:extLst>
      <p:ext uri="{BB962C8B-B14F-4D97-AF65-F5344CB8AC3E}">
        <p14:creationId xmlns:p14="http://schemas.microsoft.com/office/powerpoint/2010/main" val="352352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3"/>
            <a:ext cx="8600703" cy="5790584"/>
          </a:xfrm>
        </p:spPr>
        <p:txBody>
          <a:bodyPr>
            <a:normAutofit/>
          </a:bodyPr>
          <a:lstStyle/>
          <a:p>
            <a:r>
              <a:rPr lang="en-US" dirty="0"/>
              <a:t>I want to answer this question with an explanation and with a warning.</a:t>
            </a:r>
            <a:r>
              <a:rPr lang="en-GB" dirty="0"/>
              <a:t> </a:t>
            </a:r>
          </a:p>
        </p:txBody>
      </p:sp>
    </p:spTree>
    <p:extLst>
      <p:ext uri="{BB962C8B-B14F-4D97-AF65-F5344CB8AC3E}">
        <p14:creationId xmlns:p14="http://schemas.microsoft.com/office/powerpoint/2010/main" val="355890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DCB1-8DCB-984E-A641-6B48864037D3}"/>
              </a:ext>
            </a:extLst>
          </p:cNvPr>
          <p:cNvSpPr>
            <a:spLocks noGrp="1"/>
          </p:cNvSpPr>
          <p:nvPr>
            <p:ph type="title"/>
          </p:nvPr>
        </p:nvSpPr>
        <p:spPr>
          <a:xfrm>
            <a:off x="249382" y="295423"/>
            <a:ext cx="4100945" cy="6321508"/>
          </a:xfrm>
        </p:spPr>
        <p:txBody>
          <a:bodyPr>
            <a:normAutofit/>
          </a:bodyPr>
          <a:lstStyle/>
          <a:p>
            <a:r>
              <a:rPr lang="en-US" dirty="0"/>
              <a:t>What is salt?</a:t>
            </a:r>
            <a:endParaRPr lang="en-GB" dirty="0"/>
          </a:p>
        </p:txBody>
      </p:sp>
      <p:pic>
        <p:nvPicPr>
          <p:cNvPr id="4" name="Picture 3">
            <a:extLst>
              <a:ext uri="{FF2B5EF4-FFF2-40B4-BE49-F238E27FC236}">
                <a16:creationId xmlns:a16="http://schemas.microsoft.com/office/drawing/2014/main" id="{9E9BA2EA-A0A2-2E32-4DB0-0CDDEB930D65}"/>
              </a:ext>
            </a:extLst>
          </p:cNvPr>
          <p:cNvPicPr>
            <a:picLocks noChangeAspect="1"/>
          </p:cNvPicPr>
          <p:nvPr/>
        </p:nvPicPr>
        <p:blipFill>
          <a:blip r:embed="rId2"/>
          <a:stretch>
            <a:fillRect/>
          </a:stretch>
        </p:blipFill>
        <p:spPr>
          <a:xfrm>
            <a:off x="3560619" y="645622"/>
            <a:ext cx="5408813" cy="5408813"/>
          </a:xfrm>
          <a:prstGeom prst="rect">
            <a:avLst/>
          </a:prstGeom>
        </p:spPr>
      </p:pic>
    </p:spTree>
    <p:extLst>
      <p:ext uri="{BB962C8B-B14F-4D97-AF65-F5344CB8AC3E}">
        <p14:creationId xmlns:p14="http://schemas.microsoft.com/office/powerpoint/2010/main" val="29996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9E8845-CF54-98DF-A452-CF18E774C435}"/>
              </a:ext>
            </a:extLst>
          </p:cNvPr>
          <p:cNvPicPr>
            <a:picLocks noChangeAspect="1"/>
          </p:cNvPicPr>
          <p:nvPr/>
        </p:nvPicPr>
        <p:blipFill rotWithShape="1">
          <a:blip r:embed="rId2"/>
          <a:srcRect r="23928"/>
          <a:stretch/>
        </p:blipFill>
        <p:spPr>
          <a:xfrm>
            <a:off x="3231397" y="1664776"/>
            <a:ext cx="5912603" cy="5181600"/>
          </a:xfrm>
          <a:prstGeom prst="rect">
            <a:avLst/>
          </a:prstGeom>
          <a:effectLst>
            <a:softEdge rad="441371"/>
          </a:effectLst>
        </p:spPr>
      </p:pic>
      <p:sp>
        <p:nvSpPr>
          <p:cNvPr id="2" name="Title 1">
            <a:extLst>
              <a:ext uri="{FF2B5EF4-FFF2-40B4-BE49-F238E27FC236}">
                <a16:creationId xmlns:a16="http://schemas.microsoft.com/office/drawing/2014/main" id="{2D2B629E-B7FD-9D86-618E-7428A285A197}"/>
              </a:ext>
            </a:extLst>
          </p:cNvPr>
          <p:cNvSpPr>
            <a:spLocks noGrp="1"/>
          </p:cNvSpPr>
          <p:nvPr>
            <p:ph type="title"/>
          </p:nvPr>
        </p:nvSpPr>
        <p:spPr/>
        <p:txBody>
          <a:bodyPr/>
          <a:lstStyle/>
          <a:p>
            <a:r>
              <a:rPr lang="en-US" dirty="0"/>
              <a:t>Salt</a:t>
            </a:r>
          </a:p>
        </p:txBody>
      </p:sp>
      <p:sp>
        <p:nvSpPr>
          <p:cNvPr id="3" name="Content Placeholder 2">
            <a:extLst>
              <a:ext uri="{FF2B5EF4-FFF2-40B4-BE49-F238E27FC236}">
                <a16:creationId xmlns:a16="http://schemas.microsoft.com/office/drawing/2014/main" id="{6B21FC49-7046-6765-D168-9F2FBE0FFE2C}"/>
              </a:ext>
            </a:extLst>
          </p:cNvPr>
          <p:cNvSpPr>
            <a:spLocks noGrp="1"/>
          </p:cNvSpPr>
          <p:nvPr>
            <p:ph idx="1"/>
          </p:nvPr>
        </p:nvSpPr>
        <p:spPr/>
        <p:txBody>
          <a:bodyPr/>
          <a:lstStyle/>
          <a:p>
            <a:r>
              <a:rPr lang="en-US" dirty="0"/>
              <a:t>Salt is common, found in every country and culture around the world.</a:t>
            </a:r>
          </a:p>
          <a:p>
            <a:r>
              <a:rPr lang="en-US" dirty="0"/>
              <a:t>Salt is simple</a:t>
            </a:r>
          </a:p>
          <a:p>
            <a:r>
              <a:rPr lang="en-US" dirty="0"/>
              <a:t>Salt is usually unnoticed.</a:t>
            </a:r>
          </a:p>
          <a:p>
            <a:r>
              <a:rPr lang="en-US" dirty="0"/>
              <a:t>Salt is essential for our health.</a:t>
            </a:r>
          </a:p>
          <a:p>
            <a:endParaRPr lang="en-US" dirty="0"/>
          </a:p>
        </p:txBody>
      </p:sp>
    </p:spTree>
    <p:extLst>
      <p:ext uri="{BB962C8B-B14F-4D97-AF65-F5344CB8AC3E}">
        <p14:creationId xmlns:p14="http://schemas.microsoft.com/office/powerpoint/2010/main" val="312420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9E8845-CF54-98DF-A452-CF18E774C435}"/>
              </a:ext>
            </a:extLst>
          </p:cNvPr>
          <p:cNvPicPr>
            <a:picLocks noChangeAspect="1"/>
          </p:cNvPicPr>
          <p:nvPr/>
        </p:nvPicPr>
        <p:blipFill rotWithShape="1">
          <a:blip r:embed="rId2"/>
          <a:srcRect r="23928"/>
          <a:stretch/>
        </p:blipFill>
        <p:spPr>
          <a:xfrm>
            <a:off x="3231397" y="1664776"/>
            <a:ext cx="5912603" cy="5181600"/>
          </a:xfrm>
          <a:prstGeom prst="rect">
            <a:avLst/>
          </a:prstGeom>
          <a:effectLst>
            <a:softEdge rad="441371"/>
          </a:effectLst>
        </p:spPr>
      </p:pic>
      <p:sp>
        <p:nvSpPr>
          <p:cNvPr id="2" name="Title 1">
            <a:extLst>
              <a:ext uri="{FF2B5EF4-FFF2-40B4-BE49-F238E27FC236}">
                <a16:creationId xmlns:a16="http://schemas.microsoft.com/office/drawing/2014/main" id="{2D2B629E-B7FD-9D86-618E-7428A285A197}"/>
              </a:ext>
            </a:extLst>
          </p:cNvPr>
          <p:cNvSpPr>
            <a:spLocks noGrp="1"/>
          </p:cNvSpPr>
          <p:nvPr>
            <p:ph type="title"/>
          </p:nvPr>
        </p:nvSpPr>
        <p:spPr/>
        <p:txBody>
          <a:bodyPr/>
          <a:lstStyle/>
          <a:p>
            <a:r>
              <a:rPr lang="en-US" dirty="0"/>
              <a:t>Salt</a:t>
            </a:r>
          </a:p>
        </p:txBody>
      </p:sp>
      <p:sp>
        <p:nvSpPr>
          <p:cNvPr id="3" name="Content Placeholder 2">
            <a:extLst>
              <a:ext uri="{FF2B5EF4-FFF2-40B4-BE49-F238E27FC236}">
                <a16:creationId xmlns:a16="http://schemas.microsoft.com/office/drawing/2014/main" id="{6B21FC49-7046-6765-D168-9F2FBE0FFE2C}"/>
              </a:ext>
            </a:extLst>
          </p:cNvPr>
          <p:cNvSpPr>
            <a:spLocks noGrp="1"/>
          </p:cNvSpPr>
          <p:nvPr>
            <p:ph idx="1"/>
          </p:nvPr>
        </p:nvSpPr>
        <p:spPr>
          <a:xfrm>
            <a:off x="457200" y="1600200"/>
            <a:ext cx="6345044" cy="4983162"/>
          </a:xfrm>
        </p:spPr>
        <p:txBody>
          <a:bodyPr>
            <a:normAutofit lnSpcReduction="10000"/>
          </a:bodyPr>
          <a:lstStyle/>
          <a:p>
            <a:pPr lvl="0"/>
            <a:r>
              <a:rPr lang="en-US" dirty="0"/>
              <a:t>Salt is very useful, used in tanning, bleaching and dyeing and us used to produce things like pottery, soap, leather, detergents, paper, and even medicines.  </a:t>
            </a:r>
          </a:p>
          <a:p>
            <a:pPr lvl="0"/>
            <a:r>
              <a:rPr lang="en-US" dirty="0"/>
              <a:t>You can use it to put out fires, clean your oven spills and even to kill poison ivy.  You can clean with it, kill weeds, and even keep frost from your car window!</a:t>
            </a:r>
            <a:endParaRPr lang="en-GB" dirty="0"/>
          </a:p>
          <a:p>
            <a:pPr marL="0" indent="0">
              <a:buNone/>
            </a:pPr>
            <a:endParaRPr lang="en-US" dirty="0"/>
          </a:p>
        </p:txBody>
      </p:sp>
    </p:spTree>
    <p:extLst>
      <p:ext uri="{BB962C8B-B14F-4D97-AF65-F5344CB8AC3E}">
        <p14:creationId xmlns:p14="http://schemas.microsoft.com/office/powerpoint/2010/main" val="219018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93598</TotalTime>
  <Words>1174</Words>
  <Application>Microsoft Macintosh PowerPoint</Application>
  <PresentationFormat>On-screen Show (4:3)</PresentationFormat>
  <Paragraphs>76</Paragraphs>
  <Slides>39</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PowerPoint Presentation</vt:lpstr>
      <vt:lpstr>Preparation for the Last Days</vt:lpstr>
      <vt:lpstr>You are the salt of the earth!</vt:lpstr>
      <vt:lpstr> Jesus said to those who were his disciples “You are the salt of the earth”. </vt:lpstr>
      <vt:lpstr>But what did he really mean?</vt:lpstr>
      <vt:lpstr>I want to answer this question with an explanation and with a warning. </vt:lpstr>
      <vt:lpstr>What is salt?</vt:lpstr>
      <vt:lpstr>Salt</vt:lpstr>
      <vt:lpstr>Salt</vt:lpstr>
      <vt:lpstr>We are the salt of the earth,  which means:</vt:lpstr>
      <vt:lpstr>People who are described as 'the salt of the earth' are those who are considered to be of great worth and reliability.</vt:lpstr>
      <vt:lpstr>Oxford definition: A person or group of people of great kindness, reliability, or honesty.</vt:lpstr>
      <vt:lpstr>5 main uses of salt:</vt:lpstr>
      <vt:lpstr>#1 Flavoring - it makes food taste better:</vt:lpstr>
      <vt:lpstr>#2  Preserving/purifying If you want to prevent meat from decaying, rub in salt.</vt:lpstr>
      <vt:lpstr>#3  Sacrificing – every offering had to be seasoned with salt:</vt:lpstr>
      <vt:lpstr>#4 Destroying – salt represented judgment against evil:</vt:lpstr>
      <vt:lpstr>#5 Fertilizing – it can kill weeds, improve the soil and encourage growth</vt:lpstr>
      <vt:lpstr>You are the salt of the earth!</vt:lpstr>
      <vt:lpstr>You are the salt of the earth!</vt:lpstr>
      <vt:lpstr>Warning: don’t be surprised if they hate you because of it!</vt:lpstr>
      <vt:lpstr>Mat 10:22 - And you will be hated by all for My name's sake. But he who endures to the end will be saved.</vt:lpstr>
      <vt:lpstr>Luk 6:22 - Blessed are you when men hate you, And when they exclude you, And revile you, and cast out your name as evil, For the Son of Man's sake.</vt:lpstr>
      <vt:lpstr>Joh 15:18 - "If the world hates you, you know that it hated Me before it hated you.</vt:lpstr>
      <vt:lpstr>Jon 15:19 - If you were of the world, the world would love its own. Yet because you are not of the world, but I chose you out of the world, therefore the world hates you.</vt:lpstr>
      <vt:lpstr>Jon 16:2 - They will put you out of the synagogues; yes, the time is coming that whoever kills you will think that he offers God service.</vt:lpstr>
      <vt:lpstr>Jon 16:33 - These things I have spoken to you, that in Me you may have peace. In the world you will have tribulation; but be of good cheer, I have overcome the world."</vt:lpstr>
      <vt:lpstr>2Th 3:12 - Yes, and all who desire to live godly in Christ Jesus will suffer persecution.</vt:lpstr>
      <vt:lpstr>Why do they hate us?</vt:lpstr>
      <vt:lpstr>Because they are carnally minded:</vt:lpstr>
      <vt:lpstr>Rom 8:5 - For those who live according to the flesh set their minds on the things of the flesh, but those who live according to the Spirit, the things of the Spirit.</vt:lpstr>
      <vt:lpstr>Rom 8:6 - For to be carnally minded is death, but to be spiritually minded is life and peace.</vt:lpstr>
      <vt:lpstr>Rom 8:7 - Because the carnal mind is enmity against God; for it is not subject to the law of God, nor indeed can be.</vt:lpstr>
      <vt:lpstr>Rom 8:8 - So then, those who are in the flesh cannot please God.</vt:lpstr>
      <vt:lpstr>Don’t try to be friends with those who are in the world:</vt:lpstr>
      <vt:lpstr>Jam 4:4 - Adulterers and adulteresses! Do you not know that friendship with the world is enmity with God? Whoever therefore wants to be a friend of the world makes himself an enemy of God.</vt:lpstr>
      <vt:lpstr>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is still looking for one person to make a difference.   </dc:title>
  <dc:creator>Freddie Roberson</dc:creator>
  <cp:lastModifiedBy>Freddie Roberson</cp:lastModifiedBy>
  <cp:revision>3297</cp:revision>
  <dcterms:created xsi:type="dcterms:W3CDTF">2015-06-07T07:45:30Z</dcterms:created>
  <dcterms:modified xsi:type="dcterms:W3CDTF">2023-07-09T11:43:41Z</dcterms:modified>
</cp:coreProperties>
</file>