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4"/>
  </p:notesMasterIdLst>
  <p:sldIdLst>
    <p:sldId id="290" r:id="rId2"/>
    <p:sldId id="5013" r:id="rId3"/>
    <p:sldId id="4838" r:id="rId4"/>
    <p:sldId id="4912" r:id="rId5"/>
    <p:sldId id="4958" r:id="rId6"/>
    <p:sldId id="4959" r:id="rId7"/>
    <p:sldId id="4960" r:id="rId8"/>
    <p:sldId id="4961" r:id="rId9"/>
    <p:sldId id="4962" r:id="rId10"/>
    <p:sldId id="4963" r:id="rId11"/>
    <p:sldId id="4964" r:id="rId12"/>
    <p:sldId id="4965" r:id="rId13"/>
    <p:sldId id="4966" r:id="rId14"/>
    <p:sldId id="4840" r:id="rId15"/>
    <p:sldId id="4967" r:id="rId16"/>
    <p:sldId id="4968" r:id="rId17"/>
    <p:sldId id="4969" r:id="rId18"/>
    <p:sldId id="4970" r:id="rId19"/>
    <p:sldId id="4971" r:id="rId20"/>
    <p:sldId id="4972" r:id="rId21"/>
    <p:sldId id="4973" r:id="rId22"/>
    <p:sldId id="4974" r:id="rId23"/>
    <p:sldId id="4975" r:id="rId24"/>
    <p:sldId id="4976" r:id="rId25"/>
    <p:sldId id="4977" r:id="rId26"/>
    <p:sldId id="4978" r:id="rId27"/>
    <p:sldId id="4979" r:id="rId28"/>
    <p:sldId id="4980" r:id="rId29"/>
    <p:sldId id="4981" r:id="rId30"/>
    <p:sldId id="4982" r:id="rId31"/>
    <p:sldId id="4983" r:id="rId32"/>
    <p:sldId id="4984" r:id="rId33"/>
    <p:sldId id="4985" r:id="rId34"/>
    <p:sldId id="4986" r:id="rId35"/>
    <p:sldId id="4987" r:id="rId36"/>
    <p:sldId id="4988" r:id="rId37"/>
    <p:sldId id="4989" r:id="rId38"/>
    <p:sldId id="4990" r:id="rId39"/>
    <p:sldId id="4991" r:id="rId40"/>
    <p:sldId id="4992" r:id="rId41"/>
    <p:sldId id="4993" r:id="rId42"/>
    <p:sldId id="4994" r:id="rId43"/>
    <p:sldId id="4995" r:id="rId44"/>
    <p:sldId id="4996" r:id="rId45"/>
    <p:sldId id="4997" r:id="rId46"/>
    <p:sldId id="4998" r:id="rId47"/>
    <p:sldId id="4999" r:id="rId48"/>
    <p:sldId id="5000" r:id="rId49"/>
    <p:sldId id="5001" r:id="rId50"/>
    <p:sldId id="5002" r:id="rId51"/>
    <p:sldId id="5003" r:id="rId52"/>
    <p:sldId id="5004" r:id="rId53"/>
    <p:sldId id="5005" r:id="rId54"/>
    <p:sldId id="5006" r:id="rId55"/>
    <p:sldId id="5007" r:id="rId56"/>
    <p:sldId id="4913" r:id="rId57"/>
    <p:sldId id="5008" r:id="rId58"/>
    <p:sldId id="5009" r:id="rId59"/>
    <p:sldId id="5010" r:id="rId60"/>
    <p:sldId id="5011" r:id="rId61"/>
    <p:sldId id="5012" r:id="rId62"/>
    <p:sldId id="3343"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7713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063" autoAdjust="0"/>
    <p:restoredTop sz="93550" autoAdjust="0"/>
  </p:normalViewPr>
  <p:slideViewPr>
    <p:cSldViewPr snapToGrid="0" snapToObjects="1">
      <p:cViewPr>
        <p:scale>
          <a:sx n="78" d="100"/>
          <a:sy n="78" d="100"/>
        </p:scale>
        <p:origin x="1176" y="1248"/>
      </p:cViewPr>
      <p:guideLst>
        <p:guide orient="horz" pos="2160"/>
        <p:guide pos="2880"/>
      </p:guideLst>
    </p:cSldViewPr>
  </p:slideViewPr>
  <p:outlineViewPr>
    <p:cViewPr>
      <p:scale>
        <a:sx n="33" d="100"/>
        <a:sy n="33" d="100"/>
      </p:scale>
      <p:origin x="0" y="-52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03" d="100"/>
          <a:sy n="103" d="100"/>
        </p:scale>
        <p:origin x="2624" y="19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6F9AC5-B536-DF48-A7BD-4E2F15BCD3F1}" type="datetimeFigureOut">
              <a:rPr lang="en-US" smtClean="0"/>
              <a:t>7/29/23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5A9871-7E54-2040-9D98-412169ED6CDA}" type="slidenum">
              <a:rPr lang="en-US" smtClean="0"/>
              <a:t>‹#›</a:t>
            </a:fld>
            <a:endParaRPr lang="en-US"/>
          </a:p>
        </p:txBody>
      </p:sp>
    </p:spTree>
    <p:extLst>
      <p:ext uri="{BB962C8B-B14F-4D97-AF65-F5344CB8AC3E}">
        <p14:creationId xmlns:p14="http://schemas.microsoft.com/office/powerpoint/2010/main" val="83724126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5A9871-7E54-2040-9D98-412169ED6CDA}" type="slidenum">
              <a:rPr lang="en-US" smtClean="0"/>
              <a:t>1</a:t>
            </a:fld>
            <a:endParaRPr lang="en-US" dirty="0"/>
          </a:p>
        </p:txBody>
      </p:sp>
    </p:spTree>
    <p:extLst>
      <p:ext uri="{BB962C8B-B14F-4D97-AF65-F5344CB8AC3E}">
        <p14:creationId xmlns:p14="http://schemas.microsoft.com/office/powerpoint/2010/main" val="1695802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 know that this is “Family month”, but I felt led to continue with the last days for a few reasons: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Because our children are being confronted with the behavior of people in the last days</a:t>
            </a:r>
            <a:r>
              <a:rPr lang="en-GB" dirty="0">
                <a:effectLst/>
              </a:rPr>
              <a:t>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Because our marriages are breaking up due to selfishness, pride, etc. </a:t>
            </a:r>
            <a:endParaRPr lang="en-US" dirty="0"/>
          </a:p>
        </p:txBody>
      </p:sp>
      <p:sp>
        <p:nvSpPr>
          <p:cNvPr id="4" name="Slide Number Placeholder 3"/>
          <p:cNvSpPr>
            <a:spLocks noGrp="1"/>
          </p:cNvSpPr>
          <p:nvPr>
            <p:ph type="sldNum" sz="quarter" idx="5"/>
          </p:nvPr>
        </p:nvSpPr>
        <p:spPr/>
        <p:txBody>
          <a:bodyPr/>
          <a:lstStyle/>
          <a:p>
            <a:fld id="{A45A9871-7E54-2040-9D98-412169ED6CDA}" type="slidenum">
              <a:rPr lang="en-US" smtClean="0"/>
              <a:t>56</a:t>
            </a:fld>
            <a:endParaRPr lang="en-US"/>
          </a:p>
        </p:txBody>
      </p:sp>
    </p:spTree>
    <p:extLst>
      <p:ext uri="{BB962C8B-B14F-4D97-AF65-F5344CB8AC3E}">
        <p14:creationId xmlns:p14="http://schemas.microsoft.com/office/powerpoint/2010/main" val="3625638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 know that this is “Family month”, but I felt led to continue with the last days for a few reasons: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Because our children are being confronted with the behavior of people in the last days</a:t>
            </a:r>
            <a:r>
              <a:rPr lang="en-GB" dirty="0">
                <a:effectLst/>
              </a:rPr>
              <a:t>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Because our marriages are breaking up due to selfishness, pride, etc. </a:t>
            </a:r>
            <a:endParaRPr lang="en-US" dirty="0"/>
          </a:p>
        </p:txBody>
      </p:sp>
      <p:sp>
        <p:nvSpPr>
          <p:cNvPr id="4" name="Slide Number Placeholder 3"/>
          <p:cNvSpPr>
            <a:spLocks noGrp="1"/>
          </p:cNvSpPr>
          <p:nvPr>
            <p:ph type="sldNum" sz="quarter" idx="5"/>
          </p:nvPr>
        </p:nvSpPr>
        <p:spPr/>
        <p:txBody>
          <a:bodyPr/>
          <a:lstStyle/>
          <a:p>
            <a:fld id="{A45A9871-7E54-2040-9D98-412169ED6CDA}" type="slidenum">
              <a:rPr lang="en-US" smtClean="0"/>
              <a:t>57</a:t>
            </a:fld>
            <a:endParaRPr lang="en-US"/>
          </a:p>
        </p:txBody>
      </p:sp>
    </p:spTree>
    <p:extLst>
      <p:ext uri="{BB962C8B-B14F-4D97-AF65-F5344CB8AC3E}">
        <p14:creationId xmlns:p14="http://schemas.microsoft.com/office/powerpoint/2010/main" val="1104283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45A9871-7E54-2040-9D98-412169ED6CDA}" type="slidenum">
              <a:rPr lang="en-US" smtClean="0"/>
              <a:t>62</a:t>
            </a:fld>
            <a:endParaRPr lang="en-US"/>
          </a:p>
        </p:txBody>
      </p:sp>
    </p:spTree>
    <p:extLst>
      <p:ext uri="{BB962C8B-B14F-4D97-AF65-F5344CB8AC3E}">
        <p14:creationId xmlns:p14="http://schemas.microsoft.com/office/powerpoint/2010/main" val="1460654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 know that this is “Family month”, but I felt led to continue with the last days for a few reasons: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Because our children are being confronted with the behavior of people in the last days</a:t>
            </a:r>
            <a:r>
              <a:rPr lang="en-GB" dirty="0">
                <a:effectLst/>
              </a:rPr>
              <a:t>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Because our marriages are breaking up due to selfishness, pride, etc. </a:t>
            </a:r>
            <a:endParaRPr lang="en-US" dirty="0"/>
          </a:p>
        </p:txBody>
      </p:sp>
      <p:sp>
        <p:nvSpPr>
          <p:cNvPr id="4" name="Slide Number Placeholder 3"/>
          <p:cNvSpPr>
            <a:spLocks noGrp="1"/>
          </p:cNvSpPr>
          <p:nvPr>
            <p:ph type="sldNum" sz="quarter" idx="5"/>
          </p:nvPr>
        </p:nvSpPr>
        <p:spPr/>
        <p:txBody>
          <a:bodyPr/>
          <a:lstStyle/>
          <a:p>
            <a:fld id="{A45A9871-7E54-2040-9D98-412169ED6CDA}" type="slidenum">
              <a:rPr lang="en-US" smtClean="0"/>
              <a:t>3</a:t>
            </a:fld>
            <a:endParaRPr lang="en-US"/>
          </a:p>
        </p:txBody>
      </p:sp>
    </p:spTree>
    <p:extLst>
      <p:ext uri="{BB962C8B-B14F-4D97-AF65-F5344CB8AC3E}">
        <p14:creationId xmlns:p14="http://schemas.microsoft.com/office/powerpoint/2010/main" val="1620191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 know that this is “Family month”, but I felt led to continue with the last days for a few reasons: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Because our children are being confronted with the behavior of people in the last days</a:t>
            </a:r>
            <a:r>
              <a:rPr lang="en-GB" dirty="0">
                <a:effectLst/>
              </a:rPr>
              <a:t>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Because our marriages are breaking up due to selfishness, pride, etc. </a:t>
            </a:r>
            <a:endParaRPr lang="en-US" dirty="0"/>
          </a:p>
        </p:txBody>
      </p:sp>
      <p:sp>
        <p:nvSpPr>
          <p:cNvPr id="4" name="Slide Number Placeholder 3"/>
          <p:cNvSpPr>
            <a:spLocks noGrp="1"/>
          </p:cNvSpPr>
          <p:nvPr>
            <p:ph type="sldNum" sz="quarter" idx="5"/>
          </p:nvPr>
        </p:nvSpPr>
        <p:spPr/>
        <p:txBody>
          <a:bodyPr/>
          <a:lstStyle/>
          <a:p>
            <a:fld id="{A45A9871-7E54-2040-9D98-412169ED6CDA}" type="slidenum">
              <a:rPr lang="en-US" smtClean="0"/>
              <a:t>4</a:t>
            </a:fld>
            <a:endParaRPr lang="en-US"/>
          </a:p>
        </p:txBody>
      </p:sp>
    </p:spTree>
    <p:extLst>
      <p:ext uri="{BB962C8B-B14F-4D97-AF65-F5344CB8AC3E}">
        <p14:creationId xmlns:p14="http://schemas.microsoft.com/office/powerpoint/2010/main" val="2254405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 know that this is “Family month”, but I felt led to continue with the last days for a few reasons: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Because our children are being confronted with the behavior of people in the last days</a:t>
            </a:r>
            <a:r>
              <a:rPr lang="en-GB" dirty="0">
                <a:effectLst/>
              </a:rPr>
              <a:t>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Because our marriages are breaking up due to selfishness, pride, etc. </a:t>
            </a:r>
            <a:endParaRPr lang="en-US" dirty="0"/>
          </a:p>
        </p:txBody>
      </p:sp>
      <p:sp>
        <p:nvSpPr>
          <p:cNvPr id="4" name="Slide Number Placeholder 3"/>
          <p:cNvSpPr>
            <a:spLocks noGrp="1"/>
          </p:cNvSpPr>
          <p:nvPr>
            <p:ph type="sldNum" sz="quarter" idx="5"/>
          </p:nvPr>
        </p:nvSpPr>
        <p:spPr/>
        <p:txBody>
          <a:bodyPr/>
          <a:lstStyle/>
          <a:p>
            <a:fld id="{A45A9871-7E54-2040-9D98-412169ED6CDA}" type="slidenum">
              <a:rPr lang="en-US" smtClean="0"/>
              <a:t>5</a:t>
            </a:fld>
            <a:endParaRPr lang="en-US"/>
          </a:p>
        </p:txBody>
      </p:sp>
    </p:spTree>
    <p:extLst>
      <p:ext uri="{BB962C8B-B14F-4D97-AF65-F5344CB8AC3E}">
        <p14:creationId xmlns:p14="http://schemas.microsoft.com/office/powerpoint/2010/main" val="4024005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 know that this is “Family month”, but I felt led to continue with the last days for a few reasons: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Because our children are being confronted with the behavior of people in the last days</a:t>
            </a:r>
            <a:r>
              <a:rPr lang="en-GB" dirty="0">
                <a:effectLst/>
              </a:rPr>
              <a:t>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Because our marriages are breaking up due to selfishness, pride, etc. </a:t>
            </a:r>
            <a:endParaRPr lang="en-US" dirty="0"/>
          </a:p>
        </p:txBody>
      </p:sp>
      <p:sp>
        <p:nvSpPr>
          <p:cNvPr id="4" name="Slide Number Placeholder 3"/>
          <p:cNvSpPr>
            <a:spLocks noGrp="1"/>
          </p:cNvSpPr>
          <p:nvPr>
            <p:ph type="sldNum" sz="quarter" idx="5"/>
          </p:nvPr>
        </p:nvSpPr>
        <p:spPr/>
        <p:txBody>
          <a:bodyPr/>
          <a:lstStyle/>
          <a:p>
            <a:fld id="{A45A9871-7E54-2040-9D98-412169ED6CDA}" type="slidenum">
              <a:rPr lang="en-US" smtClean="0"/>
              <a:t>6</a:t>
            </a:fld>
            <a:endParaRPr lang="en-US"/>
          </a:p>
        </p:txBody>
      </p:sp>
    </p:spTree>
    <p:extLst>
      <p:ext uri="{BB962C8B-B14F-4D97-AF65-F5344CB8AC3E}">
        <p14:creationId xmlns:p14="http://schemas.microsoft.com/office/powerpoint/2010/main" val="3620714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 know that this is “Family month”, but I felt led to continue with the last days for a few reasons: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Because our children are being confronted with the behavior of people in the last days</a:t>
            </a:r>
            <a:r>
              <a:rPr lang="en-GB" dirty="0">
                <a:effectLst/>
              </a:rPr>
              <a:t>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Because our marriages are breaking up due to selfishness, pride, etc. </a:t>
            </a:r>
            <a:endParaRPr lang="en-US" dirty="0"/>
          </a:p>
        </p:txBody>
      </p:sp>
      <p:sp>
        <p:nvSpPr>
          <p:cNvPr id="4" name="Slide Number Placeholder 3"/>
          <p:cNvSpPr>
            <a:spLocks noGrp="1"/>
          </p:cNvSpPr>
          <p:nvPr>
            <p:ph type="sldNum" sz="quarter" idx="5"/>
          </p:nvPr>
        </p:nvSpPr>
        <p:spPr/>
        <p:txBody>
          <a:bodyPr/>
          <a:lstStyle/>
          <a:p>
            <a:fld id="{A45A9871-7E54-2040-9D98-412169ED6CDA}" type="slidenum">
              <a:rPr lang="en-US" smtClean="0"/>
              <a:t>7</a:t>
            </a:fld>
            <a:endParaRPr lang="en-US"/>
          </a:p>
        </p:txBody>
      </p:sp>
    </p:spTree>
    <p:extLst>
      <p:ext uri="{BB962C8B-B14F-4D97-AF65-F5344CB8AC3E}">
        <p14:creationId xmlns:p14="http://schemas.microsoft.com/office/powerpoint/2010/main" val="4011137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 know that this is “Family month”, but I felt led to continue with the last days for a few reasons: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Because our children are being confronted with the behavior of people in the last days</a:t>
            </a:r>
            <a:r>
              <a:rPr lang="en-GB" dirty="0">
                <a:effectLst/>
              </a:rPr>
              <a:t>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Because our marriages are breaking up due to selfishness, pride, etc. </a:t>
            </a:r>
            <a:endParaRPr lang="en-US" dirty="0"/>
          </a:p>
        </p:txBody>
      </p:sp>
      <p:sp>
        <p:nvSpPr>
          <p:cNvPr id="4" name="Slide Number Placeholder 3"/>
          <p:cNvSpPr>
            <a:spLocks noGrp="1"/>
          </p:cNvSpPr>
          <p:nvPr>
            <p:ph type="sldNum" sz="quarter" idx="5"/>
          </p:nvPr>
        </p:nvSpPr>
        <p:spPr/>
        <p:txBody>
          <a:bodyPr/>
          <a:lstStyle/>
          <a:p>
            <a:fld id="{A45A9871-7E54-2040-9D98-412169ED6CDA}" type="slidenum">
              <a:rPr lang="en-US" smtClean="0"/>
              <a:t>11</a:t>
            </a:fld>
            <a:endParaRPr lang="en-US"/>
          </a:p>
        </p:txBody>
      </p:sp>
    </p:spTree>
    <p:extLst>
      <p:ext uri="{BB962C8B-B14F-4D97-AF65-F5344CB8AC3E}">
        <p14:creationId xmlns:p14="http://schemas.microsoft.com/office/powerpoint/2010/main" val="3932429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 know that this is “Family month”, but I felt led to continue with the last days for a few reasons: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Because our children are being confronted with the behavior of people in the last days</a:t>
            </a:r>
            <a:r>
              <a:rPr lang="en-GB" dirty="0">
                <a:effectLst/>
              </a:rPr>
              <a:t>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Because our marriages are breaking up due to selfishness, pride, etc. </a:t>
            </a:r>
            <a:endParaRPr lang="en-US" dirty="0"/>
          </a:p>
        </p:txBody>
      </p:sp>
      <p:sp>
        <p:nvSpPr>
          <p:cNvPr id="4" name="Slide Number Placeholder 3"/>
          <p:cNvSpPr>
            <a:spLocks noGrp="1"/>
          </p:cNvSpPr>
          <p:nvPr>
            <p:ph type="sldNum" sz="quarter" idx="5"/>
          </p:nvPr>
        </p:nvSpPr>
        <p:spPr/>
        <p:txBody>
          <a:bodyPr/>
          <a:lstStyle/>
          <a:p>
            <a:fld id="{A45A9871-7E54-2040-9D98-412169ED6CDA}" type="slidenum">
              <a:rPr lang="en-US" smtClean="0"/>
              <a:t>12</a:t>
            </a:fld>
            <a:endParaRPr lang="en-US"/>
          </a:p>
        </p:txBody>
      </p:sp>
    </p:spTree>
    <p:extLst>
      <p:ext uri="{BB962C8B-B14F-4D97-AF65-F5344CB8AC3E}">
        <p14:creationId xmlns:p14="http://schemas.microsoft.com/office/powerpoint/2010/main" val="1519272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 know that this is “Family month”, but I felt led to continue with the last days for a few reasons: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Because our children are being confronted with the behavior of people in the last days</a:t>
            </a:r>
            <a:r>
              <a:rPr lang="en-GB" dirty="0">
                <a:effectLst/>
              </a:rPr>
              <a:t>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Because our marriages are breaking up due to selfishness, pride, etc. </a:t>
            </a:r>
            <a:endParaRPr lang="en-US" dirty="0"/>
          </a:p>
        </p:txBody>
      </p:sp>
      <p:sp>
        <p:nvSpPr>
          <p:cNvPr id="4" name="Slide Number Placeholder 3"/>
          <p:cNvSpPr>
            <a:spLocks noGrp="1"/>
          </p:cNvSpPr>
          <p:nvPr>
            <p:ph type="sldNum" sz="quarter" idx="5"/>
          </p:nvPr>
        </p:nvSpPr>
        <p:spPr/>
        <p:txBody>
          <a:bodyPr/>
          <a:lstStyle/>
          <a:p>
            <a:fld id="{A45A9871-7E54-2040-9D98-412169ED6CDA}" type="slidenum">
              <a:rPr lang="en-US" smtClean="0"/>
              <a:t>13</a:t>
            </a:fld>
            <a:endParaRPr lang="en-US"/>
          </a:p>
        </p:txBody>
      </p:sp>
    </p:spTree>
    <p:extLst>
      <p:ext uri="{BB962C8B-B14F-4D97-AF65-F5344CB8AC3E}">
        <p14:creationId xmlns:p14="http://schemas.microsoft.com/office/powerpoint/2010/main" val="2532559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072BFF99-68CE-1A4F-8248-A5814865FFFB}" type="datetimeFigureOut">
              <a:rPr lang="en-US" smtClean="0"/>
              <a:t>7/29/23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8CE828-4CFC-3B4A-9B02-FB79CAD7AE74}" type="slidenum">
              <a:rPr lang="en-US" smtClean="0"/>
              <a:t>‹#›</a:t>
            </a:fld>
            <a:endParaRPr lang="en-US"/>
          </a:p>
        </p:txBody>
      </p:sp>
    </p:spTree>
    <p:extLst>
      <p:ext uri="{BB962C8B-B14F-4D97-AF65-F5344CB8AC3E}">
        <p14:creationId xmlns:p14="http://schemas.microsoft.com/office/powerpoint/2010/main" val="33273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072BFF99-68CE-1A4F-8248-A5814865FFFB}" type="datetimeFigureOut">
              <a:rPr lang="en-US" smtClean="0"/>
              <a:t>7/29/23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8CE828-4CFC-3B4A-9B02-FB79CAD7AE74}" type="slidenum">
              <a:rPr lang="en-US" smtClean="0"/>
              <a:t>‹#›</a:t>
            </a:fld>
            <a:endParaRPr lang="en-US"/>
          </a:p>
        </p:txBody>
      </p:sp>
    </p:spTree>
    <p:extLst>
      <p:ext uri="{BB962C8B-B14F-4D97-AF65-F5344CB8AC3E}">
        <p14:creationId xmlns:p14="http://schemas.microsoft.com/office/powerpoint/2010/main" val="3786474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072BFF99-68CE-1A4F-8248-A5814865FFFB}" type="datetimeFigureOut">
              <a:rPr lang="en-US" smtClean="0"/>
              <a:t>7/29/23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8CE828-4CFC-3B4A-9B02-FB79CAD7AE74}" type="slidenum">
              <a:rPr lang="en-US" smtClean="0"/>
              <a:t>‹#›</a:t>
            </a:fld>
            <a:endParaRPr lang="en-US"/>
          </a:p>
        </p:txBody>
      </p:sp>
    </p:spTree>
    <p:extLst>
      <p:ext uri="{BB962C8B-B14F-4D97-AF65-F5344CB8AC3E}">
        <p14:creationId xmlns:p14="http://schemas.microsoft.com/office/powerpoint/2010/main" val="520947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072BFF99-68CE-1A4F-8248-A5814865FFFB}" type="datetimeFigureOut">
              <a:rPr lang="en-US" smtClean="0"/>
              <a:t>7/29/23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8CE828-4CFC-3B4A-9B02-FB79CAD7AE74}" type="slidenum">
              <a:rPr lang="en-US" smtClean="0"/>
              <a:t>‹#›</a:t>
            </a:fld>
            <a:endParaRPr lang="en-US"/>
          </a:p>
        </p:txBody>
      </p:sp>
    </p:spTree>
    <p:extLst>
      <p:ext uri="{BB962C8B-B14F-4D97-AF65-F5344CB8AC3E}">
        <p14:creationId xmlns:p14="http://schemas.microsoft.com/office/powerpoint/2010/main" val="595507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072BFF99-68CE-1A4F-8248-A5814865FFFB}" type="datetimeFigureOut">
              <a:rPr lang="en-US" smtClean="0"/>
              <a:t>7/29/23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8CE828-4CFC-3B4A-9B02-FB79CAD7AE74}" type="slidenum">
              <a:rPr lang="en-US" smtClean="0"/>
              <a:t>‹#›</a:t>
            </a:fld>
            <a:endParaRPr lang="en-US"/>
          </a:p>
        </p:txBody>
      </p:sp>
    </p:spTree>
    <p:extLst>
      <p:ext uri="{BB962C8B-B14F-4D97-AF65-F5344CB8AC3E}">
        <p14:creationId xmlns:p14="http://schemas.microsoft.com/office/powerpoint/2010/main" val="2732037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072BFF99-68CE-1A4F-8248-A5814865FFFB}" type="datetimeFigureOut">
              <a:rPr lang="en-US" smtClean="0"/>
              <a:t>7/29/23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8CE828-4CFC-3B4A-9B02-FB79CAD7AE74}" type="slidenum">
              <a:rPr lang="en-US" smtClean="0"/>
              <a:t>‹#›</a:t>
            </a:fld>
            <a:endParaRPr lang="en-US"/>
          </a:p>
        </p:txBody>
      </p:sp>
    </p:spTree>
    <p:extLst>
      <p:ext uri="{BB962C8B-B14F-4D97-AF65-F5344CB8AC3E}">
        <p14:creationId xmlns:p14="http://schemas.microsoft.com/office/powerpoint/2010/main" val="1303236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072BFF99-68CE-1A4F-8248-A5814865FFFB}" type="datetimeFigureOut">
              <a:rPr lang="en-US" smtClean="0"/>
              <a:t>7/29/23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8CE828-4CFC-3B4A-9B02-FB79CAD7AE74}" type="slidenum">
              <a:rPr lang="en-US" smtClean="0"/>
              <a:t>‹#›</a:t>
            </a:fld>
            <a:endParaRPr lang="en-US"/>
          </a:p>
        </p:txBody>
      </p:sp>
    </p:spTree>
    <p:extLst>
      <p:ext uri="{BB962C8B-B14F-4D97-AF65-F5344CB8AC3E}">
        <p14:creationId xmlns:p14="http://schemas.microsoft.com/office/powerpoint/2010/main" val="3958550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072BFF99-68CE-1A4F-8248-A5814865FFFB}" type="datetimeFigureOut">
              <a:rPr lang="en-US" smtClean="0"/>
              <a:t>7/29/23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8CE828-4CFC-3B4A-9B02-FB79CAD7AE74}" type="slidenum">
              <a:rPr lang="en-US" smtClean="0"/>
              <a:t>‹#›</a:t>
            </a:fld>
            <a:endParaRPr lang="en-US"/>
          </a:p>
        </p:txBody>
      </p:sp>
    </p:spTree>
    <p:extLst>
      <p:ext uri="{BB962C8B-B14F-4D97-AF65-F5344CB8AC3E}">
        <p14:creationId xmlns:p14="http://schemas.microsoft.com/office/powerpoint/2010/main" val="2471690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2BFF99-68CE-1A4F-8248-A5814865FFFB}" type="datetimeFigureOut">
              <a:rPr lang="en-US" smtClean="0"/>
              <a:t>7/29/23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8CE828-4CFC-3B4A-9B02-FB79CAD7AE74}" type="slidenum">
              <a:rPr lang="en-US" smtClean="0"/>
              <a:t>‹#›</a:t>
            </a:fld>
            <a:endParaRPr lang="en-US"/>
          </a:p>
        </p:txBody>
      </p:sp>
    </p:spTree>
    <p:extLst>
      <p:ext uri="{BB962C8B-B14F-4D97-AF65-F5344CB8AC3E}">
        <p14:creationId xmlns:p14="http://schemas.microsoft.com/office/powerpoint/2010/main" val="1146510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072BFF99-68CE-1A4F-8248-A5814865FFFB}" type="datetimeFigureOut">
              <a:rPr lang="en-US" smtClean="0"/>
              <a:t>7/29/23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8CE828-4CFC-3B4A-9B02-FB79CAD7AE74}" type="slidenum">
              <a:rPr lang="en-US" smtClean="0"/>
              <a:t>‹#›</a:t>
            </a:fld>
            <a:endParaRPr lang="en-US"/>
          </a:p>
        </p:txBody>
      </p:sp>
    </p:spTree>
    <p:extLst>
      <p:ext uri="{BB962C8B-B14F-4D97-AF65-F5344CB8AC3E}">
        <p14:creationId xmlns:p14="http://schemas.microsoft.com/office/powerpoint/2010/main" val="195302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072BFF99-68CE-1A4F-8248-A5814865FFFB}" type="datetimeFigureOut">
              <a:rPr lang="en-US" smtClean="0"/>
              <a:t>7/29/23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8CE828-4CFC-3B4A-9B02-FB79CAD7AE74}" type="slidenum">
              <a:rPr lang="en-US" smtClean="0"/>
              <a:t>‹#›</a:t>
            </a:fld>
            <a:endParaRPr lang="en-US"/>
          </a:p>
        </p:txBody>
      </p:sp>
    </p:spTree>
    <p:extLst>
      <p:ext uri="{BB962C8B-B14F-4D97-AF65-F5344CB8AC3E}">
        <p14:creationId xmlns:p14="http://schemas.microsoft.com/office/powerpoint/2010/main" val="1133406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2BFF99-68CE-1A4F-8248-A5814865FFFB}" type="datetimeFigureOut">
              <a:rPr lang="en-US" smtClean="0"/>
              <a:t>7/29/23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8CE828-4CFC-3B4A-9B02-FB79CAD7AE74}" type="slidenum">
              <a:rPr lang="en-US" smtClean="0"/>
              <a:t>‹#›</a:t>
            </a:fld>
            <a:endParaRPr lang="en-US"/>
          </a:p>
        </p:txBody>
      </p:sp>
    </p:spTree>
    <p:extLst>
      <p:ext uri="{BB962C8B-B14F-4D97-AF65-F5344CB8AC3E}">
        <p14:creationId xmlns:p14="http://schemas.microsoft.com/office/powerpoint/2010/main" val="546199510"/>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5.wdp"/></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5.wdp"/></Relationships>
</file>

<file path=ppt/slides/_rels/slide5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9997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F7EBD2-F4DB-0CF4-C18E-38E8A27A2C38}"/>
              </a:ext>
            </a:extLst>
          </p:cNvPr>
          <p:cNvPicPr>
            <a:picLocks noChangeAspect="1"/>
          </p:cNvPicPr>
          <p:nvPr/>
        </p:nvPicPr>
        <p:blipFill rotWithShape="1">
          <a:blip r:embed="rId2">
            <a:alphaModFix amt="77000"/>
          </a:blip>
          <a:srcRect l="14574" r="15334"/>
          <a:stretch/>
        </p:blipFill>
        <p:spPr>
          <a:xfrm>
            <a:off x="0" y="125730"/>
            <a:ext cx="9199984" cy="6858000"/>
          </a:xfrm>
          <a:prstGeom prst="rect">
            <a:avLst/>
          </a:prstGeom>
        </p:spPr>
      </p:pic>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7"/>
            <a:ext cx="8229600" cy="6256791"/>
          </a:xfrm>
        </p:spPr>
        <p:txBody>
          <a:bodyPr>
            <a:normAutofit/>
          </a:bodyPr>
          <a:lstStyle/>
          <a:p>
            <a:r>
              <a:rPr lang="en-US" dirty="0"/>
              <a:t>2Ti 3:12 - Yes, and all who desire to live godly in Christ Jesus will suffer persecution.</a:t>
            </a:r>
            <a:endParaRPr lang="en-GB" dirty="0"/>
          </a:p>
        </p:txBody>
      </p:sp>
    </p:spTree>
    <p:extLst>
      <p:ext uri="{BB962C8B-B14F-4D97-AF65-F5344CB8AC3E}">
        <p14:creationId xmlns:p14="http://schemas.microsoft.com/office/powerpoint/2010/main" val="55993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ADC804-3E12-AF8A-54D8-25C7964C0A81}"/>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artisticBlur/>
                    </a14:imgEffect>
                  </a14:imgLayer>
                </a14:imgProps>
              </a:ext>
            </a:extLst>
          </a:blip>
          <a:stretch>
            <a:fillRect/>
          </a:stretch>
        </p:blipFill>
        <p:spPr>
          <a:xfrm>
            <a:off x="-1" y="0"/>
            <a:ext cx="9144000" cy="6858000"/>
          </a:xfrm>
          <a:prstGeom prst="rect">
            <a:avLst/>
          </a:prstGeom>
        </p:spPr>
      </p:pic>
      <p:sp>
        <p:nvSpPr>
          <p:cNvPr id="2" name="Title 1">
            <a:extLst>
              <a:ext uri="{FF2B5EF4-FFF2-40B4-BE49-F238E27FC236}">
                <a16:creationId xmlns:a16="http://schemas.microsoft.com/office/drawing/2014/main" id="{6D4ADCB1-8DCB-984E-A641-6B48864037D3}"/>
              </a:ext>
            </a:extLst>
          </p:cNvPr>
          <p:cNvSpPr>
            <a:spLocks noGrp="1"/>
          </p:cNvSpPr>
          <p:nvPr>
            <p:ph type="title"/>
          </p:nvPr>
        </p:nvSpPr>
        <p:spPr>
          <a:xfrm>
            <a:off x="182880" y="251461"/>
            <a:ext cx="8808719" cy="6355080"/>
          </a:xfrm>
        </p:spPr>
        <p:txBody>
          <a:bodyPr>
            <a:normAutofit/>
          </a:bodyPr>
          <a:lstStyle/>
          <a:p>
            <a:r>
              <a:rPr lang="en-US" dirty="0"/>
              <a:t>This means that he expected Timothy to be different from men in the last days and very different from those who resisted the truth. </a:t>
            </a:r>
            <a:endParaRPr lang="en-GB" dirty="0"/>
          </a:p>
        </p:txBody>
      </p:sp>
    </p:spTree>
    <p:extLst>
      <p:ext uri="{BB962C8B-B14F-4D97-AF65-F5344CB8AC3E}">
        <p14:creationId xmlns:p14="http://schemas.microsoft.com/office/powerpoint/2010/main" val="2321288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ADC804-3E12-AF8A-54D8-25C7964C0A81}"/>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artisticBlur/>
                    </a14:imgEffect>
                  </a14:imgLayer>
                </a14:imgProps>
              </a:ext>
            </a:extLst>
          </a:blip>
          <a:stretch>
            <a:fillRect/>
          </a:stretch>
        </p:blipFill>
        <p:spPr>
          <a:xfrm>
            <a:off x="-1" y="0"/>
            <a:ext cx="9144000" cy="6858000"/>
          </a:xfrm>
          <a:prstGeom prst="rect">
            <a:avLst/>
          </a:prstGeom>
        </p:spPr>
      </p:pic>
      <p:sp>
        <p:nvSpPr>
          <p:cNvPr id="2" name="Title 1">
            <a:extLst>
              <a:ext uri="{FF2B5EF4-FFF2-40B4-BE49-F238E27FC236}">
                <a16:creationId xmlns:a16="http://schemas.microsoft.com/office/drawing/2014/main" id="{6D4ADCB1-8DCB-984E-A641-6B48864037D3}"/>
              </a:ext>
            </a:extLst>
          </p:cNvPr>
          <p:cNvSpPr>
            <a:spLocks noGrp="1"/>
          </p:cNvSpPr>
          <p:nvPr>
            <p:ph type="title"/>
          </p:nvPr>
        </p:nvSpPr>
        <p:spPr>
          <a:xfrm>
            <a:off x="182880" y="251461"/>
            <a:ext cx="8808719" cy="6355080"/>
          </a:xfrm>
        </p:spPr>
        <p:txBody>
          <a:bodyPr>
            <a:normAutofit/>
          </a:bodyPr>
          <a:lstStyle/>
          <a:p>
            <a:r>
              <a:rPr lang="en-US" dirty="0"/>
              <a:t> Why was Timothy different?  Because he pursued a different path.  He followed a different pattern. </a:t>
            </a:r>
            <a:endParaRPr lang="en-GB" dirty="0"/>
          </a:p>
        </p:txBody>
      </p:sp>
    </p:spTree>
    <p:extLst>
      <p:ext uri="{BB962C8B-B14F-4D97-AF65-F5344CB8AC3E}">
        <p14:creationId xmlns:p14="http://schemas.microsoft.com/office/powerpoint/2010/main" val="745861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ADC804-3E12-AF8A-54D8-25C7964C0A81}"/>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artisticBlur/>
                    </a14:imgEffect>
                  </a14:imgLayer>
                </a14:imgProps>
              </a:ext>
            </a:extLst>
          </a:blip>
          <a:stretch>
            <a:fillRect/>
          </a:stretch>
        </p:blipFill>
        <p:spPr>
          <a:xfrm>
            <a:off x="-1" y="0"/>
            <a:ext cx="9144000" cy="6858000"/>
          </a:xfrm>
          <a:prstGeom prst="rect">
            <a:avLst/>
          </a:prstGeom>
        </p:spPr>
      </p:pic>
      <p:sp>
        <p:nvSpPr>
          <p:cNvPr id="2" name="Title 1">
            <a:extLst>
              <a:ext uri="{FF2B5EF4-FFF2-40B4-BE49-F238E27FC236}">
                <a16:creationId xmlns:a16="http://schemas.microsoft.com/office/drawing/2014/main" id="{6D4ADCB1-8DCB-984E-A641-6B48864037D3}"/>
              </a:ext>
            </a:extLst>
          </p:cNvPr>
          <p:cNvSpPr>
            <a:spLocks noGrp="1"/>
          </p:cNvSpPr>
          <p:nvPr>
            <p:ph type="title"/>
          </p:nvPr>
        </p:nvSpPr>
        <p:spPr>
          <a:xfrm>
            <a:off x="182880" y="251461"/>
            <a:ext cx="8808719" cy="6355080"/>
          </a:xfrm>
        </p:spPr>
        <p:txBody>
          <a:bodyPr>
            <a:normAutofit/>
          </a:bodyPr>
          <a:lstStyle/>
          <a:p>
            <a:r>
              <a:rPr lang="en-US" dirty="0"/>
              <a:t> If we want to overcome in these last days, we too must pursue a different path and follow a different pattern. </a:t>
            </a:r>
            <a:endParaRPr lang="en-GB" dirty="0"/>
          </a:p>
        </p:txBody>
      </p:sp>
    </p:spTree>
    <p:extLst>
      <p:ext uri="{BB962C8B-B14F-4D97-AF65-F5344CB8AC3E}">
        <p14:creationId xmlns:p14="http://schemas.microsoft.com/office/powerpoint/2010/main" val="1430321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ADCB1-8DCB-984E-A641-6B48864037D3}"/>
              </a:ext>
            </a:extLst>
          </p:cNvPr>
          <p:cNvSpPr>
            <a:spLocks noGrp="1"/>
          </p:cNvSpPr>
          <p:nvPr>
            <p:ph type="title"/>
          </p:nvPr>
        </p:nvSpPr>
        <p:spPr>
          <a:xfrm>
            <a:off x="249382" y="295423"/>
            <a:ext cx="4100945" cy="6321508"/>
          </a:xfrm>
        </p:spPr>
        <p:txBody>
          <a:bodyPr>
            <a:normAutofit/>
          </a:bodyPr>
          <a:lstStyle/>
          <a:p>
            <a:r>
              <a:rPr lang="en-US" dirty="0"/>
              <a:t>So, what were the things that Paul taught him? </a:t>
            </a:r>
            <a:endParaRPr lang="en-GB" dirty="0"/>
          </a:p>
        </p:txBody>
      </p:sp>
      <p:pic>
        <p:nvPicPr>
          <p:cNvPr id="4" name="Picture 3">
            <a:extLst>
              <a:ext uri="{FF2B5EF4-FFF2-40B4-BE49-F238E27FC236}">
                <a16:creationId xmlns:a16="http://schemas.microsoft.com/office/drawing/2014/main" id="{9E9BA2EA-A0A2-2E32-4DB0-0CDDEB930D65}"/>
              </a:ext>
            </a:extLst>
          </p:cNvPr>
          <p:cNvPicPr>
            <a:picLocks noChangeAspect="1"/>
          </p:cNvPicPr>
          <p:nvPr/>
        </p:nvPicPr>
        <p:blipFill>
          <a:blip r:embed="rId2"/>
          <a:stretch>
            <a:fillRect/>
          </a:stretch>
        </p:blipFill>
        <p:spPr>
          <a:xfrm>
            <a:off x="3560619" y="645622"/>
            <a:ext cx="5408813" cy="5408813"/>
          </a:xfrm>
          <a:prstGeom prst="rect">
            <a:avLst/>
          </a:prstGeom>
        </p:spPr>
      </p:pic>
    </p:spTree>
    <p:extLst>
      <p:ext uri="{BB962C8B-B14F-4D97-AF65-F5344CB8AC3E}">
        <p14:creationId xmlns:p14="http://schemas.microsoft.com/office/powerpoint/2010/main" val="2999655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6B28F3-A80B-9716-DEA2-ECFD0A24C2C3}"/>
              </a:ext>
            </a:extLst>
          </p:cNvPr>
          <p:cNvPicPr>
            <a:picLocks noChangeAspect="1"/>
          </p:cNvPicPr>
          <p:nvPr/>
        </p:nvPicPr>
        <p:blipFill>
          <a:blip r:embed="rId2">
            <a:alphaModFix amt="52000"/>
          </a:blip>
          <a:stretch>
            <a:fillRect/>
          </a:stretch>
        </p:blipFill>
        <p:spPr>
          <a:xfrm>
            <a:off x="-424586" y="204304"/>
            <a:ext cx="9568586" cy="6379058"/>
          </a:xfrm>
          <a:prstGeom prst="rect">
            <a:avLst/>
          </a:prstGeom>
          <a:effectLst>
            <a:softEdge rad="755530"/>
          </a:effectLst>
        </p:spPr>
      </p:pic>
      <p:sp>
        <p:nvSpPr>
          <p:cNvPr id="2" name="Title 1">
            <a:extLst>
              <a:ext uri="{FF2B5EF4-FFF2-40B4-BE49-F238E27FC236}">
                <a16:creationId xmlns:a16="http://schemas.microsoft.com/office/drawing/2014/main" id="{7C791C60-75E9-3418-FD80-44FF43BE8139}"/>
              </a:ext>
            </a:extLst>
          </p:cNvPr>
          <p:cNvSpPr>
            <a:spLocks noGrp="1"/>
          </p:cNvSpPr>
          <p:nvPr>
            <p:ph type="title"/>
          </p:nvPr>
        </p:nvSpPr>
        <p:spPr/>
        <p:txBody>
          <a:bodyPr/>
          <a:lstStyle/>
          <a:p>
            <a:r>
              <a:rPr lang="en-US" dirty="0"/>
              <a:t>Carefully follow my Doctrine </a:t>
            </a:r>
          </a:p>
        </p:txBody>
      </p:sp>
      <p:sp>
        <p:nvSpPr>
          <p:cNvPr id="3" name="Content Placeholder 2">
            <a:extLst>
              <a:ext uri="{FF2B5EF4-FFF2-40B4-BE49-F238E27FC236}">
                <a16:creationId xmlns:a16="http://schemas.microsoft.com/office/drawing/2014/main" id="{53F2CA98-17E2-ADF5-F251-E526B75F318B}"/>
              </a:ext>
            </a:extLst>
          </p:cNvPr>
          <p:cNvSpPr>
            <a:spLocks noGrp="1"/>
          </p:cNvSpPr>
          <p:nvPr>
            <p:ph idx="1"/>
          </p:nvPr>
        </p:nvSpPr>
        <p:spPr/>
        <p:txBody>
          <a:bodyPr/>
          <a:lstStyle/>
          <a:p>
            <a:r>
              <a:rPr lang="en-US" dirty="0"/>
              <a:t>Who is teaching you?</a:t>
            </a:r>
          </a:p>
          <a:p>
            <a:r>
              <a:rPr lang="en-US" dirty="0"/>
              <a:t>Is it the teaching of God’s word, or the teachings of false teachers?</a:t>
            </a:r>
          </a:p>
          <a:p>
            <a:r>
              <a:rPr lang="en-US" dirty="0"/>
              <a:t>Are we drawn to those who are worldly, or to those who are proven to be godly?</a:t>
            </a:r>
          </a:p>
        </p:txBody>
      </p:sp>
    </p:spTree>
    <p:extLst>
      <p:ext uri="{BB962C8B-B14F-4D97-AF65-F5344CB8AC3E}">
        <p14:creationId xmlns:p14="http://schemas.microsoft.com/office/powerpoint/2010/main" val="1710779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64F3E2-F9FC-7035-2BCD-0ACC3B48DC40}"/>
              </a:ext>
            </a:extLst>
          </p:cNvPr>
          <p:cNvPicPr>
            <a:picLocks noChangeAspect="1"/>
          </p:cNvPicPr>
          <p:nvPr/>
        </p:nvPicPr>
        <p:blipFill>
          <a:blip r:embed="rId2">
            <a:alphaModFix amt="52000"/>
          </a:blip>
          <a:stretch>
            <a:fillRect/>
          </a:stretch>
        </p:blipFill>
        <p:spPr>
          <a:xfrm>
            <a:off x="-424586" y="204304"/>
            <a:ext cx="9568586" cy="6379058"/>
          </a:xfrm>
          <a:prstGeom prst="rect">
            <a:avLst/>
          </a:prstGeom>
          <a:effectLst>
            <a:softEdge rad="755530"/>
          </a:effectLst>
        </p:spPr>
      </p:pic>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7"/>
            <a:ext cx="8229600" cy="6256791"/>
          </a:xfrm>
        </p:spPr>
        <p:txBody>
          <a:bodyPr>
            <a:normAutofit/>
          </a:bodyPr>
          <a:lstStyle/>
          <a:p>
            <a:r>
              <a:rPr lang="en-US" dirty="0"/>
              <a:t>2Ti 4:3 - For the time will come when they will not endure sound doctrine, but according to their own desires, because they have itching ears, they will heap up for themselves teachers;</a:t>
            </a:r>
            <a:endParaRPr lang="en-GB" dirty="0"/>
          </a:p>
        </p:txBody>
      </p:sp>
    </p:spTree>
    <p:extLst>
      <p:ext uri="{BB962C8B-B14F-4D97-AF65-F5344CB8AC3E}">
        <p14:creationId xmlns:p14="http://schemas.microsoft.com/office/powerpoint/2010/main" val="1953395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64F3E2-F9FC-7035-2BCD-0ACC3B48DC40}"/>
              </a:ext>
            </a:extLst>
          </p:cNvPr>
          <p:cNvPicPr>
            <a:picLocks noChangeAspect="1"/>
          </p:cNvPicPr>
          <p:nvPr/>
        </p:nvPicPr>
        <p:blipFill>
          <a:blip r:embed="rId2">
            <a:alphaModFix amt="52000"/>
          </a:blip>
          <a:stretch>
            <a:fillRect/>
          </a:stretch>
        </p:blipFill>
        <p:spPr>
          <a:xfrm>
            <a:off x="-424586" y="204304"/>
            <a:ext cx="9568586" cy="6379058"/>
          </a:xfrm>
          <a:prstGeom prst="rect">
            <a:avLst/>
          </a:prstGeom>
          <a:effectLst>
            <a:softEdge rad="755530"/>
          </a:effectLst>
        </p:spPr>
      </p:pic>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7"/>
            <a:ext cx="8229600" cy="6256791"/>
          </a:xfrm>
        </p:spPr>
        <p:txBody>
          <a:bodyPr>
            <a:normAutofit/>
          </a:bodyPr>
          <a:lstStyle/>
          <a:p>
            <a:r>
              <a:rPr lang="en-US" dirty="0"/>
              <a:t>2Ti 4:4 - and they will turn their ears away from the truth, and be turned aside to fables.</a:t>
            </a:r>
            <a:endParaRPr lang="en-GB" dirty="0"/>
          </a:p>
        </p:txBody>
      </p:sp>
    </p:spTree>
    <p:extLst>
      <p:ext uri="{BB962C8B-B14F-4D97-AF65-F5344CB8AC3E}">
        <p14:creationId xmlns:p14="http://schemas.microsoft.com/office/powerpoint/2010/main" val="2391369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09945C-65CE-F604-4895-1293DE2032EC}"/>
              </a:ext>
            </a:extLst>
          </p:cNvPr>
          <p:cNvPicPr>
            <a:picLocks noChangeAspect="1"/>
          </p:cNvPicPr>
          <p:nvPr/>
        </p:nvPicPr>
        <p:blipFill rotWithShape="1">
          <a:blip r:embed="rId2">
            <a:alphaModFix amt="65000"/>
          </a:blip>
          <a:srcRect l="9456" r="15543"/>
          <a:stretch/>
        </p:blipFill>
        <p:spPr>
          <a:xfrm>
            <a:off x="0" y="0"/>
            <a:ext cx="9144000" cy="6858000"/>
          </a:xfrm>
          <a:prstGeom prst="rect">
            <a:avLst/>
          </a:prstGeom>
        </p:spPr>
      </p:pic>
      <p:sp>
        <p:nvSpPr>
          <p:cNvPr id="2" name="Title 1">
            <a:extLst>
              <a:ext uri="{FF2B5EF4-FFF2-40B4-BE49-F238E27FC236}">
                <a16:creationId xmlns:a16="http://schemas.microsoft.com/office/drawing/2014/main" id="{7C791C60-75E9-3418-FD80-44FF43BE8139}"/>
              </a:ext>
            </a:extLst>
          </p:cNvPr>
          <p:cNvSpPr>
            <a:spLocks noGrp="1"/>
          </p:cNvSpPr>
          <p:nvPr>
            <p:ph type="title"/>
          </p:nvPr>
        </p:nvSpPr>
        <p:spPr/>
        <p:txBody>
          <a:bodyPr/>
          <a:lstStyle/>
          <a:p>
            <a:r>
              <a:rPr lang="en-US" dirty="0"/>
              <a:t>Carefully follow my Manner of Life </a:t>
            </a:r>
          </a:p>
        </p:txBody>
      </p:sp>
      <p:sp>
        <p:nvSpPr>
          <p:cNvPr id="7" name="Content Placeholder 6">
            <a:extLst>
              <a:ext uri="{FF2B5EF4-FFF2-40B4-BE49-F238E27FC236}">
                <a16:creationId xmlns:a16="http://schemas.microsoft.com/office/drawing/2014/main" id="{19D8365F-5D78-2397-67B6-C5F4BD601A65}"/>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840181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09945C-65CE-F604-4895-1293DE2032EC}"/>
              </a:ext>
            </a:extLst>
          </p:cNvPr>
          <p:cNvPicPr>
            <a:picLocks noChangeAspect="1"/>
          </p:cNvPicPr>
          <p:nvPr/>
        </p:nvPicPr>
        <p:blipFill rotWithShape="1">
          <a:blip r:embed="rId2">
            <a:alphaModFix amt="65000"/>
            <a:extLst>
              <a:ext uri="{BEBA8EAE-BF5A-486C-A8C5-ECC9F3942E4B}">
                <a14:imgProps xmlns:a14="http://schemas.microsoft.com/office/drawing/2010/main">
                  <a14:imgLayer r:embed="rId3">
                    <a14:imgEffect>
                      <a14:artisticBlur/>
                    </a14:imgEffect>
                  </a14:imgLayer>
                </a14:imgProps>
              </a:ext>
            </a:extLst>
          </a:blip>
          <a:srcRect l="9456" r="15543"/>
          <a:stretch/>
        </p:blipFill>
        <p:spPr>
          <a:xfrm>
            <a:off x="0" y="0"/>
            <a:ext cx="9144000" cy="6858000"/>
          </a:xfrm>
          <a:prstGeom prst="rect">
            <a:avLst/>
          </a:prstGeom>
        </p:spPr>
      </p:pic>
      <p:sp>
        <p:nvSpPr>
          <p:cNvPr id="2" name="Title 1">
            <a:extLst>
              <a:ext uri="{FF2B5EF4-FFF2-40B4-BE49-F238E27FC236}">
                <a16:creationId xmlns:a16="http://schemas.microsoft.com/office/drawing/2014/main" id="{7C791C60-75E9-3418-FD80-44FF43BE8139}"/>
              </a:ext>
            </a:extLst>
          </p:cNvPr>
          <p:cNvSpPr>
            <a:spLocks noGrp="1"/>
          </p:cNvSpPr>
          <p:nvPr>
            <p:ph type="title"/>
          </p:nvPr>
        </p:nvSpPr>
        <p:spPr/>
        <p:txBody>
          <a:bodyPr/>
          <a:lstStyle/>
          <a:p>
            <a:r>
              <a:rPr lang="en-US" dirty="0"/>
              <a:t>Carefully follow my Manner of Life </a:t>
            </a:r>
          </a:p>
        </p:txBody>
      </p:sp>
      <p:sp>
        <p:nvSpPr>
          <p:cNvPr id="3" name="Content Placeholder 2">
            <a:extLst>
              <a:ext uri="{FF2B5EF4-FFF2-40B4-BE49-F238E27FC236}">
                <a16:creationId xmlns:a16="http://schemas.microsoft.com/office/drawing/2014/main" id="{53F2CA98-17E2-ADF5-F251-E526B75F318B}"/>
              </a:ext>
            </a:extLst>
          </p:cNvPr>
          <p:cNvSpPr>
            <a:spLocks noGrp="1"/>
          </p:cNvSpPr>
          <p:nvPr>
            <p:ph idx="1"/>
          </p:nvPr>
        </p:nvSpPr>
        <p:spPr/>
        <p:txBody>
          <a:bodyPr/>
          <a:lstStyle/>
          <a:p>
            <a:r>
              <a:rPr lang="en-US" dirty="0"/>
              <a:t>Whose lifestyle are you following?  </a:t>
            </a:r>
          </a:p>
          <a:p>
            <a:r>
              <a:rPr lang="en-US" dirty="0"/>
              <a:t>How do godly people spend their time?  </a:t>
            </a:r>
          </a:p>
          <a:p>
            <a:r>
              <a:rPr lang="en-US" dirty="0"/>
              <a:t>We must not yield to the pressure to do what everyone else is doing.  </a:t>
            </a:r>
          </a:p>
          <a:p>
            <a:r>
              <a:rPr lang="en-US" dirty="0"/>
              <a:t>There are many who follow the path that leads to destruction, and they will pressure you to follow them.  Yet deep down inside, you know that their ways are wrong.</a:t>
            </a:r>
            <a:r>
              <a:rPr lang="en-GB" dirty="0"/>
              <a:t> </a:t>
            </a:r>
            <a:endParaRPr lang="en-US" dirty="0"/>
          </a:p>
        </p:txBody>
      </p:sp>
    </p:spTree>
    <p:extLst>
      <p:ext uri="{BB962C8B-B14F-4D97-AF65-F5344CB8AC3E}">
        <p14:creationId xmlns:p14="http://schemas.microsoft.com/office/powerpoint/2010/main" val="331510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ADCB1-8DCB-984E-A641-6B48864037D3}"/>
              </a:ext>
            </a:extLst>
          </p:cNvPr>
          <p:cNvSpPr>
            <a:spLocks noGrp="1"/>
          </p:cNvSpPr>
          <p:nvPr>
            <p:ph type="title"/>
          </p:nvPr>
        </p:nvSpPr>
        <p:spPr>
          <a:xfrm>
            <a:off x="249382" y="295423"/>
            <a:ext cx="4100945" cy="6321508"/>
          </a:xfrm>
        </p:spPr>
        <p:txBody>
          <a:bodyPr>
            <a:normAutofit/>
          </a:bodyPr>
          <a:lstStyle/>
          <a:p>
            <a:r>
              <a:rPr lang="en-US" dirty="0"/>
              <a:t>Who are you Following?</a:t>
            </a:r>
            <a:endParaRPr lang="en-GB" dirty="0"/>
          </a:p>
        </p:txBody>
      </p:sp>
      <p:pic>
        <p:nvPicPr>
          <p:cNvPr id="4" name="Picture 3">
            <a:extLst>
              <a:ext uri="{FF2B5EF4-FFF2-40B4-BE49-F238E27FC236}">
                <a16:creationId xmlns:a16="http://schemas.microsoft.com/office/drawing/2014/main" id="{9E9BA2EA-A0A2-2E32-4DB0-0CDDEB930D65}"/>
              </a:ext>
            </a:extLst>
          </p:cNvPr>
          <p:cNvPicPr>
            <a:picLocks noChangeAspect="1"/>
          </p:cNvPicPr>
          <p:nvPr/>
        </p:nvPicPr>
        <p:blipFill>
          <a:blip r:embed="rId2"/>
          <a:stretch>
            <a:fillRect/>
          </a:stretch>
        </p:blipFill>
        <p:spPr>
          <a:xfrm>
            <a:off x="3560619" y="645622"/>
            <a:ext cx="5408813" cy="5408813"/>
          </a:xfrm>
          <a:prstGeom prst="rect">
            <a:avLst/>
          </a:prstGeom>
        </p:spPr>
      </p:pic>
    </p:spTree>
    <p:extLst>
      <p:ext uri="{BB962C8B-B14F-4D97-AF65-F5344CB8AC3E}">
        <p14:creationId xmlns:p14="http://schemas.microsoft.com/office/powerpoint/2010/main" val="212614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5B29F3-E4F7-305C-3C08-E2715A2633D8}"/>
              </a:ext>
            </a:extLst>
          </p:cNvPr>
          <p:cNvPicPr>
            <a:picLocks noChangeAspect="1"/>
          </p:cNvPicPr>
          <p:nvPr/>
        </p:nvPicPr>
        <p:blipFill rotWithShape="1">
          <a:blip r:embed="rId2">
            <a:alphaModFix amt="65000"/>
          </a:blip>
          <a:srcRect l="9456" r="15543"/>
          <a:stretch/>
        </p:blipFill>
        <p:spPr>
          <a:xfrm>
            <a:off x="0" y="0"/>
            <a:ext cx="9144000" cy="6858000"/>
          </a:xfrm>
          <a:prstGeom prst="rect">
            <a:avLst/>
          </a:prstGeom>
        </p:spPr>
      </p:pic>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7"/>
            <a:ext cx="8229600" cy="6256791"/>
          </a:xfrm>
        </p:spPr>
        <p:txBody>
          <a:bodyPr>
            <a:normAutofit/>
          </a:bodyPr>
          <a:lstStyle/>
          <a:p>
            <a:endParaRPr lang="en-GB" dirty="0"/>
          </a:p>
        </p:txBody>
      </p:sp>
    </p:spTree>
    <p:extLst>
      <p:ext uri="{BB962C8B-B14F-4D97-AF65-F5344CB8AC3E}">
        <p14:creationId xmlns:p14="http://schemas.microsoft.com/office/powerpoint/2010/main" val="2596458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5B29F3-E4F7-305C-3C08-E2715A2633D8}"/>
              </a:ext>
            </a:extLst>
          </p:cNvPr>
          <p:cNvPicPr>
            <a:picLocks noChangeAspect="1"/>
          </p:cNvPicPr>
          <p:nvPr/>
        </p:nvPicPr>
        <p:blipFill rotWithShape="1">
          <a:blip r:embed="rId2">
            <a:alphaModFix amt="65000"/>
            <a:extLst>
              <a:ext uri="{BEBA8EAE-BF5A-486C-A8C5-ECC9F3942E4B}">
                <a14:imgProps xmlns:a14="http://schemas.microsoft.com/office/drawing/2010/main">
                  <a14:imgLayer r:embed="rId3">
                    <a14:imgEffect>
                      <a14:artisticBlur/>
                    </a14:imgEffect>
                  </a14:imgLayer>
                </a14:imgProps>
              </a:ext>
            </a:extLst>
          </a:blip>
          <a:srcRect l="9456" r="15543"/>
          <a:stretch/>
        </p:blipFill>
        <p:spPr>
          <a:xfrm>
            <a:off x="0" y="0"/>
            <a:ext cx="9144000" cy="6858000"/>
          </a:xfrm>
          <a:prstGeom prst="rect">
            <a:avLst/>
          </a:prstGeom>
        </p:spPr>
      </p:pic>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7"/>
            <a:ext cx="8229600" cy="6256791"/>
          </a:xfrm>
        </p:spPr>
        <p:txBody>
          <a:bodyPr>
            <a:normAutofit/>
          </a:bodyPr>
          <a:lstStyle/>
          <a:p>
            <a:r>
              <a:rPr lang="en-US" dirty="0"/>
              <a:t>Pro 29:25</a:t>
            </a:r>
            <a:br>
              <a:rPr lang="en-GB" dirty="0"/>
            </a:br>
            <a:r>
              <a:rPr lang="en-US" dirty="0"/>
              <a:t>The fear of man brings a snare,</a:t>
            </a:r>
            <a:br>
              <a:rPr lang="en-GB" dirty="0"/>
            </a:br>
            <a:r>
              <a:rPr lang="en-US" dirty="0"/>
              <a:t>But whoever trusts in the LORD shall be safe.</a:t>
            </a:r>
            <a:endParaRPr lang="en-GB" dirty="0"/>
          </a:p>
        </p:txBody>
      </p:sp>
    </p:spTree>
    <p:extLst>
      <p:ext uri="{BB962C8B-B14F-4D97-AF65-F5344CB8AC3E}">
        <p14:creationId xmlns:p14="http://schemas.microsoft.com/office/powerpoint/2010/main" val="40083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18E612-127B-A906-260D-64FB2017F309}"/>
              </a:ext>
            </a:extLst>
          </p:cNvPr>
          <p:cNvPicPr>
            <a:picLocks noChangeAspect="1"/>
          </p:cNvPicPr>
          <p:nvPr/>
        </p:nvPicPr>
        <p:blipFill rotWithShape="1">
          <a:blip r:embed="rId2">
            <a:alphaModFix amt="55000"/>
          </a:blip>
          <a:srcRect l="5545" r="5730"/>
          <a:stretch/>
        </p:blipFill>
        <p:spPr>
          <a:xfrm flipH="1">
            <a:off x="0" y="0"/>
            <a:ext cx="9144000" cy="6870700"/>
          </a:xfrm>
          <a:prstGeom prst="rect">
            <a:avLst/>
          </a:prstGeom>
        </p:spPr>
      </p:pic>
      <p:sp>
        <p:nvSpPr>
          <p:cNvPr id="2" name="Title 1">
            <a:extLst>
              <a:ext uri="{FF2B5EF4-FFF2-40B4-BE49-F238E27FC236}">
                <a16:creationId xmlns:a16="http://schemas.microsoft.com/office/drawing/2014/main" id="{7C791C60-75E9-3418-FD80-44FF43BE8139}"/>
              </a:ext>
            </a:extLst>
          </p:cNvPr>
          <p:cNvSpPr>
            <a:spLocks noGrp="1"/>
          </p:cNvSpPr>
          <p:nvPr>
            <p:ph type="title"/>
          </p:nvPr>
        </p:nvSpPr>
        <p:spPr/>
        <p:txBody>
          <a:bodyPr/>
          <a:lstStyle/>
          <a:p>
            <a:r>
              <a:rPr lang="en-US" dirty="0"/>
              <a:t>Carefully follow my Purpose</a:t>
            </a:r>
          </a:p>
        </p:txBody>
      </p:sp>
      <p:sp>
        <p:nvSpPr>
          <p:cNvPr id="3" name="Content Placeholder 2">
            <a:extLst>
              <a:ext uri="{FF2B5EF4-FFF2-40B4-BE49-F238E27FC236}">
                <a16:creationId xmlns:a16="http://schemas.microsoft.com/office/drawing/2014/main" id="{53F2CA98-17E2-ADF5-F251-E526B75F318B}"/>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133884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18E612-127B-A906-260D-64FB2017F309}"/>
              </a:ext>
            </a:extLst>
          </p:cNvPr>
          <p:cNvPicPr>
            <a:picLocks noChangeAspect="1"/>
          </p:cNvPicPr>
          <p:nvPr/>
        </p:nvPicPr>
        <p:blipFill rotWithShape="1">
          <a:blip r:embed="rId2">
            <a:alphaModFix amt="55000"/>
            <a:extLst>
              <a:ext uri="{BEBA8EAE-BF5A-486C-A8C5-ECC9F3942E4B}">
                <a14:imgProps xmlns:a14="http://schemas.microsoft.com/office/drawing/2010/main">
                  <a14:imgLayer r:embed="rId3">
                    <a14:imgEffect>
                      <a14:artisticBlur radius="20"/>
                    </a14:imgEffect>
                  </a14:imgLayer>
                </a14:imgProps>
              </a:ext>
            </a:extLst>
          </a:blip>
          <a:srcRect l="5545" r="5730"/>
          <a:stretch/>
        </p:blipFill>
        <p:spPr>
          <a:xfrm flipH="1">
            <a:off x="0" y="0"/>
            <a:ext cx="9144000" cy="6870700"/>
          </a:xfrm>
          <a:prstGeom prst="rect">
            <a:avLst/>
          </a:prstGeom>
        </p:spPr>
      </p:pic>
      <p:sp>
        <p:nvSpPr>
          <p:cNvPr id="2" name="Title 1">
            <a:extLst>
              <a:ext uri="{FF2B5EF4-FFF2-40B4-BE49-F238E27FC236}">
                <a16:creationId xmlns:a16="http://schemas.microsoft.com/office/drawing/2014/main" id="{7C791C60-75E9-3418-FD80-44FF43BE8139}"/>
              </a:ext>
            </a:extLst>
          </p:cNvPr>
          <p:cNvSpPr>
            <a:spLocks noGrp="1"/>
          </p:cNvSpPr>
          <p:nvPr>
            <p:ph type="title"/>
          </p:nvPr>
        </p:nvSpPr>
        <p:spPr/>
        <p:txBody>
          <a:bodyPr/>
          <a:lstStyle/>
          <a:p>
            <a:r>
              <a:rPr lang="en-US" dirty="0"/>
              <a:t>Carefully follow my Purpose</a:t>
            </a:r>
          </a:p>
        </p:txBody>
      </p:sp>
      <p:sp>
        <p:nvSpPr>
          <p:cNvPr id="3" name="Content Placeholder 2">
            <a:extLst>
              <a:ext uri="{FF2B5EF4-FFF2-40B4-BE49-F238E27FC236}">
                <a16:creationId xmlns:a16="http://schemas.microsoft.com/office/drawing/2014/main" id="{53F2CA98-17E2-ADF5-F251-E526B75F318B}"/>
              </a:ext>
            </a:extLst>
          </p:cNvPr>
          <p:cNvSpPr>
            <a:spLocks noGrp="1"/>
          </p:cNvSpPr>
          <p:nvPr>
            <p:ph idx="1"/>
          </p:nvPr>
        </p:nvSpPr>
        <p:spPr/>
        <p:txBody>
          <a:bodyPr/>
          <a:lstStyle/>
          <a:p>
            <a:r>
              <a:rPr lang="en-US" dirty="0"/>
              <a:t>What is your goal in life? </a:t>
            </a:r>
          </a:p>
          <a:p>
            <a:r>
              <a:rPr lang="en-US" dirty="0"/>
              <a:t>Are those who you follow living for their own glory, wealth, or for the praises of men?  </a:t>
            </a:r>
          </a:p>
          <a:p>
            <a:r>
              <a:rPr lang="en-US" dirty="0"/>
              <a:t>Most of the people that are idolized these days are living for themselves and will tell you to do the same.  </a:t>
            </a:r>
          </a:p>
          <a:p>
            <a:r>
              <a:rPr lang="en-US" dirty="0"/>
              <a:t>What is your real focus?  What is most important to you?</a:t>
            </a:r>
            <a:r>
              <a:rPr lang="en-GB" dirty="0"/>
              <a:t> </a:t>
            </a:r>
            <a:endParaRPr lang="en-US" dirty="0"/>
          </a:p>
        </p:txBody>
      </p:sp>
    </p:spTree>
    <p:extLst>
      <p:ext uri="{BB962C8B-B14F-4D97-AF65-F5344CB8AC3E}">
        <p14:creationId xmlns:p14="http://schemas.microsoft.com/office/powerpoint/2010/main" val="3284997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64F3E2-F9FC-7035-2BCD-0ACC3B48DC40}"/>
              </a:ext>
            </a:extLst>
          </p:cNvPr>
          <p:cNvPicPr>
            <a:picLocks noChangeAspect="1"/>
          </p:cNvPicPr>
          <p:nvPr/>
        </p:nvPicPr>
        <p:blipFill>
          <a:blip r:embed="rId2">
            <a:alphaModFix amt="52000"/>
          </a:blip>
          <a:stretch>
            <a:fillRect/>
          </a:stretch>
        </p:blipFill>
        <p:spPr>
          <a:xfrm>
            <a:off x="-424586" y="204304"/>
            <a:ext cx="9568586" cy="6379058"/>
          </a:xfrm>
          <a:prstGeom prst="rect">
            <a:avLst/>
          </a:prstGeom>
          <a:effectLst>
            <a:softEdge rad="755530"/>
          </a:effectLst>
        </p:spPr>
      </p:pic>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7"/>
            <a:ext cx="8229600" cy="6256791"/>
          </a:xfrm>
        </p:spPr>
        <p:txBody>
          <a:bodyPr>
            <a:normAutofit/>
          </a:bodyPr>
          <a:lstStyle/>
          <a:p>
            <a:r>
              <a:rPr lang="en-US" dirty="0"/>
              <a:t>Mat 6:19 - "Do not lay up for yourselves treasures on earth, where moth and rust destroy and where thieves break in and steal;</a:t>
            </a:r>
            <a:endParaRPr lang="en-GB" dirty="0"/>
          </a:p>
        </p:txBody>
      </p:sp>
    </p:spTree>
    <p:extLst>
      <p:ext uri="{BB962C8B-B14F-4D97-AF65-F5344CB8AC3E}">
        <p14:creationId xmlns:p14="http://schemas.microsoft.com/office/powerpoint/2010/main" val="406109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64F3E2-F9FC-7035-2BCD-0ACC3B48DC40}"/>
              </a:ext>
            </a:extLst>
          </p:cNvPr>
          <p:cNvPicPr>
            <a:picLocks noChangeAspect="1"/>
          </p:cNvPicPr>
          <p:nvPr/>
        </p:nvPicPr>
        <p:blipFill>
          <a:blip r:embed="rId2">
            <a:alphaModFix amt="52000"/>
          </a:blip>
          <a:stretch>
            <a:fillRect/>
          </a:stretch>
        </p:blipFill>
        <p:spPr>
          <a:xfrm>
            <a:off x="-424586" y="204304"/>
            <a:ext cx="9568586" cy="6379058"/>
          </a:xfrm>
          <a:prstGeom prst="rect">
            <a:avLst/>
          </a:prstGeom>
          <a:effectLst>
            <a:softEdge rad="755530"/>
          </a:effectLst>
        </p:spPr>
      </p:pic>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7"/>
            <a:ext cx="8229600" cy="6256791"/>
          </a:xfrm>
        </p:spPr>
        <p:txBody>
          <a:bodyPr>
            <a:normAutofit/>
          </a:bodyPr>
          <a:lstStyle/>
          <a:p>
            <a:r>
              <a:rPr lang="en-US" dirty="0"/>
              <a:t>Mat 6:20 - but lay up for yourselves treasures in heaven, where neither moth nor rust destroys and where thieves do not break in and steal.</a:t>
            </a:r>
            <a:endParaRPr lang="en-GB" dirty="0"/>
          </a:p>
        </p:txBody>
      </p:sp>
    </p:spTree>
    <p:extLst>
      <p:ext uri="{BB962C8B-B14F-4D97-AF65-F5344CB8AC3E}">
        <p14:creationId xmlns:p14="http://schemas.microsoft.com/office/powerpoint/2010/main" val="315189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903902-0860-9C13-48EB-DCBB392902DF}"/>
              </a:ext>
            </a:extLst>
          </p:cNvPr>
          <p:cNvPicPr>
            <a:picLocks noChangeAspect="1"/>
          </p:cNvPicPr>
          <p:nvPr/>
        </p:nvPicPr>
        <p:blipFill rotWithShape="1">
          <a:blip r:embed="rId2">
            <a:alphaModFix amt="55000"/>
          </a:blip>
          <a:srcRect l="5545" r="5730"/>
          <a:stretch/>
        </p:blipFill>
        <p:spPr>
          <a:xfrm flipH="1">
            <a:off x="0" y="0"/>
            <a:ext cx="9144000" cy="6870700"/>
          </a:xfrm>
          <a:prstGeom prst="rect">
            <a:avLst/>
          </a:prstGeom>
        </p:spPr>
      </p:pic>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7"/>
            <a:ext cx="8229600" cy="6256791"/>
          </a:xfrm>
        </p:spPr>
        <p:txBody>
          <a:bodyPr>
            <a:normAutofit/>
          </a:bodyPr>
          <a:lstStyle/>
          <a:p>
            <a:r>
              <a:rPr lang="en-US" dirty="0"/>
              <a:t>Mat 6:21 - For where your treasure is, there your heart will be also.</a:t>
            </a:r>
            <a:endParaRPr lang="en-GB" dirty="0"/>
          </a:p>
        </p:txBody>
      </p:sp>
    </p:spTree>
    <p:extLst>
      <p:ext uri="{BB962C8B-B14F-4D97-AF65-F5344CB8AC3E}">
        <p14:creationId xmlns:p14="http://schemas.microsoft.com/office/powerpoint/2010/main" val="612918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FA109C-4C13-CD1B-38D3-46630E6D9CFF}"/>
              </a:ext>
            </a:extLst>
          </p:cNvPr>
          <p:cNvPicPr>
            <a:picLocks noChangeAspect="1"/>
          </p:cNvPicPr>
          <p:nvPr/>
        </p:nvPicPr>
        <p:blipFill rotWithShape="1">
          <a:blip r:embed="rId2"/>
          <a:srcRect l="19751" r="5598"/>
          <a:stretch/>
        </p:blipFill>
        <p:spPr>
          <a:xfrm>
            <a:off x="0" y="-16074"/>
            <a:ext cx="9144000" cy="6890147"/>
          </a:xfrm>
          <a:prstGeom prst="rect">
            <a:avLst/>
          </a:prstGeom>
          <a:effectLst>
            <a:softEdge rad="823262"/>
          </a:effectLst>
        </p:spPr>
      </p:pic>
      <p:sp>
        <p:nvSpPr>
          <p:cNvPr id="2" name="Title 1">
            <a:extLst>
              <a:ext uri="{FF2B5EF4-FFF2-40B4-BE49-F238E27FC236}">
                <a16:creationId xmlns:a16="http://schemas.microsoft.com/office/drawing/2014/main" id="{7C791C60-75E9-3418-FD80-44FF43BE8139}"/>
              </a:ext>
            </a:extLst>
          </p:cNvPr>
          <p:cNvSpPr>
            <a:spLocks noGrp="1"/>
          </p:cNvSpPr>
          <p:nvPr>
            <p:ph type="title"/>
          </p:nvPr>
        </p:nvSpPr>
        <p:spPr/>
        <p:txBody>
          <a:bodyPr/>
          <a:lstStyle/>
          <a:p>
            <a:r>
              <a:rPr lang="en-US" dirty="0"/>
              <a:t>Carefully follow my Faith </a:t>
            </a:r>
          </a:p>
        </p:txBody>
      </p:sp>
      <p:sp>
        <p:nvSpPr>
          <p:cNvPr id="3" name="Content Placeholder 2">
            <a:extLst>
              <a:ext uri="{FF2B5EF4-FFF2-40B4-BE49-F238E27FC236}">
                <a16:creationId xmlns:a16="http://schemas.microsoft.com/office/drawing/2014/main" id="{53F2CA98-17E2-ADF5-F251-E526B75F318B}"/>
              </a:ext>
            </a:extLst>
          </p:cNvPr>
          <p:cNvSpPr>
            <a:spLocks noGrp="1"/>
          </p:cNvSpPr>
          <p:nvPr>
            <p:ph idx="1"/>
          </p:nvPr>
        </p:nvSpPr>
        <p:spPr>
          <a:xfrm>
            <a:off x="228600" y="1692276"/>
            <a:ext cx="4343400" cy="4525963"/>
          </a:xfrm>
        </p:spPr>
        <p:txBody>
          <a:bodyPr>
            <a:normAutofit lnSpcReduction="10000"/>
          </a:bodyPr>
          <a:lstStyle/>
          <a:p>
            <a:r>
              <a:rPr lang="en-US" dirty="0"/>
              <a:t>Who do you really trust?  </a:t>
            </a:r>
          </a:p>
          <a:p>
            <a:r>
              <a:rPr lang="en-US" dirty="0"/>
              <a:t>Are you following those who really trust God?  </a:t>
            </a:r>
          </a:p>
          <a:p>
            <a:r>
              <a:rPr lang="en-US" dirty="0"/>
              <a:t>You can tell that someone has true faith in God, by what they do.</a:t>
            </a:r>
            <a:r>
              <a:rPr lang="en-GB" dirty="0"/>
              <a:t> </a:t>
            </a:r>
            <a:endParaRPr lang="en-US" dirty="0"/>
          </a:p>
        </p:txBody>
      </p:sp>
    </p:spTree>
    <p:extLst>
      <p:ext uri="{BB962C8B-B14F-4D97-AF65-F5344CB8AC3E}">
        <p14:creationId xmlns:p14="http://schemas.microsoft.com/office/powerpoint/2010/main" val="4257151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64F3E2-F9FC-7035-2BCD-0ACC3B48DC40}"/>
              </a:ext>
            </a:extLst>
          </p:cNvPr>
          <p:cNvPicPr>
            <a:picLocks noChangeAspect="1"/>
          </p:cNvPicPr>
          <p:nvPr/>
        </p:nvPicPr>
        <p:blipFill>
          <a:blip r:embed="rId2">
            <a:alphaModFix amt="52000"/>
          </a:blip>
          <a:stretch>
            <a:fillRect/>
          </a:stretch>
        </p:blipFill>
        <p:spPr>
          <a:xfrm>
            <a:off x="-424586" y="204304"/>
            <a:ext cx="9568586" cy="6379058"/>
          </a:xfrm>
          <a:prstGeom prst="rect">
            <a:avLst/>
          </a:prstGeom>
          <a:effectLst>
            <a:softEdge rad="755530"/>
          </a:effectLst>
        </p:spPr>
      </p:pic>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7"/>
            <a:ext cx="8229600" cy="6256791"/>
          </a:xfrm>
        </p:spPr>
        <p:txBody>
          <a:bodyPr>
            <a:normAutofit/>
          </a:bodyPr>
          <a:lstStyle/>
          <a:p>
            <a:r>
              <a:rPr lang="en-US" dirty="0"/>
              <a:t>Jas 2:20 - But do you want to know, O foolish man, that faith without works is dead?</a:t>
            </a:r>
            <a:endParaRPr lang="en-GB" dirty="0"/>
          </a:p>
        </p:txBody>
      </p:sp>
    </p:spTree>
    <p:extLst>
      <p:ext uri="{BB962C8B-B14F-4D97-AF65-F5344CB8AC3E}">
        <p14:creationId xmlns:p14="http://schemas.microsoft.com/office/powerpoint/2010/main" val="303962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64F3E2-F9FC-7035-2BCD-0ACC3B48DC40}"/>
              </a:ext>
            </a:extLst>
          </p:cNvPr>
          <p:cNvPicPr>
            <a:picLocks noChangeAspect="1"/>
          </p:cNvPicPr>
          <p:nvPr/>
        </p:nvPicPr>
        <p:blipFill>
          <a:blip r:embed="rId2">
            <a:alphaModFix amt="52000"/>
          </a:blip>
          <a:stretch>
            <a:fillRect/>
          </a:stretch>
        </p:blipFill>
        <p:spPr>
          <a:xfrm>
            <a:off x="-424586" y="204304"/>
            <a:ext cx="9568586" cy="6379058"/>
          </a:xfrm>
          <a:prstGeom prst="rect">
            <a:avLst/>
          </a:prstGeom>
          <a:effectLst>
            <a:softEdge rad="755530"/>
          </a:effectLst>
        </p:spPr>
      </p:pic>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7"/>
            <a:ext cx="8229600" cy="6256791"/>
          </a:xfrm>
        </p:spPr>
        <p:txBody>
          <a:bodyPr>
            <a:normAutofit/>
          </a:bodyPr>
          <a:lstStyle/>
          <a:p>
            <a:r>
              <a:rPr lang="en-US" dirty="0"/>
              <a:t>Jas 2:21 - Was not Abraham our father justified by works when he offered Isaac his son on the altar?</a:t>
            </a:r>
            <a:endParaRPr lang="en-GB" dirty="0"/>
          </a:p>
        </p:txBody>
      </p:sp>
    </p:spTree>
    <p:extLst>
      <p:ext uri="{BB962C8B-B14F-4D97-AF65-F5344CB8AC3E}">
        <p14:creationId xmlns:p14="http://schemas.microsoft.com/office/powerpoint/2010/main" val="1127964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ADC804-3E12-AF8A-54D8-25C7964C0A81}"/>
              </a:ext>
            </a:extLst>
          </p:cNvPr>
          <p:cNvPicPr>
            <a:picLocks noChangeAspect="1"/>
          </p:cNvPicPr>
          <p:nvPr/>
        </p:nvPicPr>
        <p:blipFill>
          <a:blip r:embed="rId3">
            <a:alphaModFix amt="70000"/>
          </a:blip>
          <a:stretch>
            <a:fillRect/>
          </a:stretch>
        </p:blipFill>
        <p:spPr>
          <a:xfrm>
            <a:off x="-1" y="0"/>
            <a:ext cx="9144000" cy="6858000"/>
          </a:xfrm>
          <a:prstGeom prst="rect">
            <a:avLst/>
          </a:prstGeom>
        </p:spPr>
      </p:pic>
      <p:sp>
        <p:nvSpPr>
          <p:cNvPr id="6" name="Title 5">
            <a:extLst>
              <a:ext uri="{FF2B5EF4-FFF2-40B4-BE49-F238E27FC236}">
                <a16:creationId xmlns:a16="http://schemas.microsoft.com/office/drawing/2014/main" id="{36A71DF6-A8AC-2821-C6D7-7D6DA068AD62}"/>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364906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64F3E2-F9FC-7035-2BCD-0ACC3B48DC40}"/>
              </a:ext>
            </a:extLst>
          </p:cNvPr>
          <p:cNvPicPr>
            <a:picLocks noChangeAspect="1"/>
          </p:cNvPicPr>
          <p:nvPr/>
        </p:nvPicPr>
        <p:blipFill>
          <a:blip r:embed="rId2">
            <a:alphaModFix amt="52000"/>
          </a:blip>
          <a:stretch>
            <a:fillRect/>
          </a:stretch>
        </p:blipFill>
        <p:spPr>
          <a:xfrm>
            <a:off x="-424586" y="204304"/>
            <a:ext cx="9568586" cy="6379058"/>
          </a:xfrm>
          <a:prstGeom prst="rect">
            <a:avLst/>
          </a:prstGeom>
          <a:effectLst>
            <a:softEdge rad="755530"/>
          </a:effectLst>
        </p:spPr>
      </p:pic>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7"/>
            <a:ext cx="8229600" cy="6256791"/>
          </a:xfrm>
        </p:spPr>
        <p:txBody>
          <a:bodyPr>
            <a:normAutofit/>
          </a:bodyPr>
          <a:lstStyle/>
          <a:p>
            <a:r>
              <a:rPr lang="en-US" dirty="0"/>
              <a:t>Jas 2:22 - Do you see that faith was working together with his works, and by works faith was made perfect?</a:t>
            </a:r>
            <a:endParaRPr lang="en-GB" dirty="0"/>
          </a:p>
        </p:txBody>
      </p:sp>
    </p:spTree>
    <p:extLst>
      <p:ext uri="{BB962C8B-B14F-4D97-AF65-F5344CB8AC3E}">
        <p14:creationId xmlns:p14="http://schemas.microsoft.com/office/powerpoint/2010/main" val="113511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64F3E2-F9FC-7035-2BCD-0ACC3B48DC40}"/>
              </a:ext>
            </a:extLst>
          </p:cNvPr>
          <p:cNvPicPr>
            <a:picLocks noChangeAspect="1"/>
          </p:cNvPicPr>
          <p:nvPr/>
        </p:nvPicPr>
        <p:blipFill>
          <a:blip r:embed="rId2">
            <a:alphaModFix amt="52000"/>
          </a:blip>
          <a:stretch>
            <a:fillRect/>
          </a:stretch>
        </p:blipFill>
        <p:spPr>
          <a:xfrm>
            <a:off x="-424586" y="204304"/>
            <a:ext cx="9568586" cy="6379058"/>
          </a:xfrm>
          <a:prstGeom prst="rect">
            <a:avLst/>
          </a:prstGeom>
          <a:effectLst>
            <a:softEdge rad="755530"/>
          </a:effectLst>
        </p:spPr>
      </p:pic>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7"/>
            <a:ext cx="8229600" cy="6256791"/>
          </a:xfrm>
        </p:spPr>
        <p:txBody>
          <a:bodyPr>
            <a:normAutofit/>
          </a:bodyPr>
          <a:lstStyle/>
          <a:p>
            <a:r>
              <a:rPr lang="en-US" dirty="0"/>
              <a:t>Jas 2:23 - And the Scripture was fulfilled which says, "ABRAHAM BELIEVED GOD, AND IT WAS ACCOUNTED TO HIM FOR RIGHTEOUSNESS." And he was called the friend of God.</a:t>
            </a:r>
            <a:endParaRPr lang="en-GB" dirty="0"/>
          </a:p>
        </p:txBody>
      </p:sp>
    </p:spTree>
    <p:extLst>
      <p:ext uri="{BB962C8B-B14F-4D97-AF65-F5344CB8AC3E}">
        <p14:creationId xmlns:p14="http://schemas.microsoft.com/office/powerpoint/2010/main" val="3139415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64F3E2-F9FC-7035-2BCD-0ACC3B48DC40}"/>
              </a:ext>
            </a:extLst>
          </p:cNvPr>
          <p:cNvPicPr>
            <a:picLocks noChangeAspect="1"/>
          </p:cNvPicPr>
          <p:nvPr/>
        </p:nvPicPr>
        <p:blipFill>
          <a:blip r:embed="rId2">
            <a:alphaModFix amt="52000"/>
          </a:blip>
          <a:stretch>
            <a:fillRect/>
          </a:stretch>
        </p:blipFill>
        <p:spPr>
          <a:xfrm>
            <a:off x="-424586" y="204304"/>
            <a:ext cx="9568586" cy="6379058"/>
          </a:xfrm>
          <a:prstGeom prst="rect">
            <a:avLst/>
          </a:prstGeom>
          <a:effectLst>
            <a:softEdge rad="755530"/>
          </a:effectLst>
        </p:spPr>
      </p:pic>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7"/>
            <a:ext cx="8229600" cy="6256791"/>
          </a:xfrm>
        </p:spPr>
        <p:txBody>
          <a:bodyPr>
            <a:normAutofit/>
          </a:bodyPr>
          <a:lstStyle/>
          <a:p>
            <a:r>
              <a:rPr lang="en-US" dirty="0"/>
              <a:t>Jas 2:24 - You see then that a man is justified by works, and not by faith only.</a:t>
            </a:r>
            <a:endParaRPr lang="en-GB" dirty="0"/>
          </a:p>
        </p:txBody>
      </p:sp>
    </p:spTree>
    <p:extLst>
      <p:ext uri="{BB962C8B-B14F-4D97-AF65-F5344CB8AC3E}">
        <p14:creationId xmlns:p14="http://schemas.microsoft.com/office/powerpoint/2010/main" val="1620226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64F3E2-F9FC-7035-2BCD-0ACC3B48DC40}"/>
              </a:ext>
            </a:extLst>
          </p:cNvPr>
          <p:cNvPicPr>
            <a:picLocks noChangeAspect="1"/>
          </p:cNvPicPr>
          <p:nvPr/>
        </p:nvPicPr>
        <p:blipFill>
          <a:blip r:embed="rId2">
            <a:alphaModFix amt="52000"/>
          </a:blip>
          <a:stretch>
            <a:fillRect/>
          </a:stretch>
        </p:blipFill>
        <p:spPr>
          <a:xfrm>
            <a:off x="-424586" y="204304"/>
            <a:ext cx="9568586" cy="6379058"/>
          </a:xfrm>
          <a:prstGeom prst="rect">
            <a:avLst/>
          </a:prstGeom>
          <a:effectLst>
            <a:softEdge rad="755530"/>
          </a:effectLst>
        </p:spPr>
      </p:pic>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7"/>
            <a:ext cx="8229600" cy="6256791"/>
          </a:xfrm>
        </p:spPr>
        <p:txBody>
          <a:bodyPr>
            <a:normAutofit/>
          </a:bodyPr>
          <a:lstStyle/>
          <a:p>
            <a:r>
              <a:rPr lang="en-US" dirty="0"/>
              <a:t>Jas 2:25 - Likewise, was not Rahab the harlot also justified by works when she received the messengers and sent them out another way?</a:t>
            </a:r>
            <a:endParaRPr lang="en-GB" dirty="0"/>
          </a:p>
        </p:txBody>
      </p:sp>
    </p:spTree>
    <p:extLst>
      <p:ext uri="{BB962C8B-B14F-4D97-AF65-F5344CB8AC3E}">
        <p14:creationId xmlns:p14="http://schemas.microsoft.com/office/powerpoint/2010/main" val="233132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64F3E2-F9FC-7035-2BCD-0ACC3B48DC40}"/>
              </a:ext>
            </a:extLst>
          </p:cNvPr>
          <p:cNvPicPr>
            <a:picLocks noChangeAspect="1"/>
          </p:cNvPicPr>
          <p:nvPr/>
        </p:nvPicPr>
        <p:blipFill>
          <a:blip r:embed="rId2">
            <a:alphaModFix amt="52000"/>
          </a:blip>
          <a:stretch>
            <a:fillRect/>
          </a:stretch>
        </p:blipFill>
        <p:spPr>
          <a:xfrm>
            <a:off x="-424586" y="204304"/>
            <a:ext cx="9568586" cy="6379058"/>
          </a:xfrm>
          <a:prstGeom prst="rect">
            <a:avLst/>
          </a:prstGeom>
          <a:effectLst>
            <a:softEdge rad="755530"/>
          </a:effectLst>
        </p:spPr>
      </p:pic>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7"/>
            <a:ext cx="8229600" cy="6256791"/>
          </a:xfrm>
        </p:spPr>
        <p:txBody>
          <a:bodyPr>
            <a:normAutofit/>
          </a:bodyPr>
          <a:lstStyle/>
          <a:p>
            <a:r>
              <a:rPr lang="en-US" dirty="0"/>
              <a:t>Jas 2:26 - For as the body without the spirit is dead, so faith without works is dead also.</a:t>
            </a:r>
            <a:endParaRPr lang="en-GB" dirty="0"/>
          </a:p>
        </p:txBody>
      </p:sp>
    </p:spTree>
    <p:extLst>
      <p:ext uri="{BB962C8B-B14F-4D97-AF65-F5344CB8AC3E}">
        <p14:creationId xmlns:p14="http://schemas.microsoft.com/office/powerpoint/2010/main" val="1693321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ADCB1-8DCB-984E-A641-6B48864037D3}"/>
              </a:ext>
            </a:extLst>
          </p:cNvPr>
          <p:cNvSpPr>
            <a:spLocks noGrp="1"/>
          </p:cNvSpPr>
          <p:nvPr>
            <p:ph type="title"/>
          </p:nvPr>
        </p:nvSpPr>
        <p:spPr>
          <a:xfrm>
            <a:off x="249382" y="295423"/>
            <a:ext cx="4100945" cy="6321508"/>
          </a:xfrm>
        </p:spPr>
        <p:txBody>
          <a:bodyPr>
            <a:normAutofit/>
          </a:bodyPr>
          <a:lstStyle/>
          <a:p>
            <a:r>
              <a:rPr lang="en-US" dirty="0"/>
              <a:t>So, who are you following? </a:t>
            </a:r>
            <a:br>
              <a:rPr lang="en-US" dirty="0"/>
            </a:br>
            <a:r>
              <a:rPr lang="en-US" dirty="0"/>
              <a:t> What is your focus?  </a:t>
            </a:r>
            <a:br>
              <a:rPr lang="en-US" dirty="0"/>
            </a:br>
            <a:r>
              <a:rPr lang="en-US" dirty="0"/>
              <a:t>What is your aim?  </a:t>
            </a:r>
            <a:br>
              <a:rPr lang="en-US" dirty="0"/>
            </a:br>
            <a:r>
              <a:rPr lang="en-US" dirty="0"/>
              <a:t>How will you live?</a:t>
            </a:r>
            <a:endParaRPr lang="en-GB" dirty="0"/>
          </a:p>
        </p:txBody>
      </p:sp>
      <p:pic>
        <p:nvPicPr>
          <p:cNvPr id="4" name="Picture 3">
            <a:extLst>
              <a:ext uri="{FF2B5EF4-FFF2-40B4-BE49-F238E27FC236}">
                <a16:creationId xmlns:a16="http://schemas.microsoft.com/office/drawing/2014/main" id="{9E9BA2EA-A0A2-2E32-4DB0-0CDDEB930D65}"/>
              </a:ext>
            </a:extLst>
          </p:cNvPr>
          <p:cNvPicPr>
            <a:picLocks noChangeAspect="1"/>
          </p:cNvPicPr>
          <p:nvPr/>
        </p:nvPicPr>
        <p:blipFill>
          <a:blip r:embed="rId2"/>
          <a:stretch>
            <a:fillRect/>
          </a:stretch>
        </p:blipFill>
        <p:spPr>
          <a:xfrm>
            <a:off x="3560619" y="645622"/>
            <a:ext cx="5408813" cy="5408813"/>
          </a:xfrm>
          <a:prstGeom prst="rect">
            <a:avLst/>
          </a:prstGeom>
        </p:spPr>
      </p:pic>
    </p:spTree>
    <p:extLst>
      <p:ext uri="{BB962C8B-B14F-4D97-AF65-F5344CB8AC3E}">
        <p14:creationId xmlns:p14="http://schemas.microsoft.com/office/powerpoint/2010/main" val="87480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ADCFCA-941F-7A51-507A-BB1D278789CA}"/>
              </a:ext>
            </a:extLst>
          </p:cNvPr>
          <p:cNvPicPr>
            <a:picLocks noChangeAspect="1"/>
          </p:cNvPicPr>
          <p:nvPr/>
        </p:nvPicPr>
        <p:blipFill>
          <a:blip r:embed="rId2">
            <a:alphaModFix amt="57000"/>
          </a:blip>
          <a:stretch>
            <a:fillRect/>
          </a:stretch>
        </p:blipFill>
        <p:spPr>
          <a:xfrm>
            <a:off x="-63000" y="0"/>
            <a:ext cx="9270000" cy="6858000"/>
          </a:xfrm>
          <a:prstGeom prst="rect">
            <a:avLst/>
          </a:prstGeom>
        </p:spPr>
      </p:pic>
      <p:sp>
        <p:nvSpPr>
          <p:cNvPr id="2" name="Title 1">
            <a:extLst>
              <a:ext uri="{FF2B5EF4-FFF2-40B4-BE49-F238E27FC236}">
                <a16:creationId xmlns:a16="http://schemas.microsoft.com/office/drawing/2014/main" id="{7C791C60-75E9-3418-FD80-44FF43BE8139}"/>
              </a:ext>
            </a:extLst>
          </p:cNvPr>
          <p:cNvSpPr>
            <a:spLocks noGrp="1"/>
          </p:cNvSpPr>
          <p:nvPr>
            <p:ph type="title"/>
          </p:nvPr>
        </p:nvSpPr>
        <p:spPr/>
        <p:txBody>
          <a:bodyPr/>
          <a:lstStyle/>
          <a:p>
            <a:r>
              <a:rPr lang="en-US" dirty="0"/>
              <a:t>Carefully follow my Longsuffering</a:t>
            </a:r>
          </a:p>
        </p:txBody>
      </p:sp>
      <p:sp>
        <p:nvSpPr>
          <p:cNvPr id="3" name="Content Placeholder 2">
            <a:extLst>
              <a:ext uri="{FF2B5EF4-FFF2-40B4-BE49-F238E27FC236}">
                <a16:creationId xmlns:a16="http://schemas.microsoft.com/office/drawing/2014/main" id="{53F2CA98-17E2-ADF5-F251-E526B75F318B}"/>
              </a:ext>
            </a:extLst>
          </p:cNvPr>
          <p:cNvSpPr>
            <a:spLocks noGrp="1"/>
          </p:cNvSpPr>
          <p:nvPr>
            <p:ph idx="1"/>
          </p:nvPr>
        </p:nvSpPr>
        <p:spPr>
          <a:xfrm>
            <a:off x="457200" y="1600200"/>
            <a:ext cx="5124450" cy="4525963"/>
          </a:xfrm>
        </p:spPr>
        <p:txBody>
          <a:bodyPr/>
          <a:lstStyle/>
          <a:p>
            <a:r>
              <a:rPr lang="en-US" dirty="0"/>
              <a:t>What happens when you are wronged?  </a:t>
            </a:r>
          </a:p>
          <a:p>
            <a:r>
              <a:rPr lang="en-US" dirty="0"/>
              <a:t>Are you following those who are hot-headed or those who patiently endure being mistreated and are slow to avenge themselves?</a:t>
            </a:r>
            <a:r>
              <a:rPr lang="en-GB" dirty="0"/>
              <a:t> </a:t>
            </a:r>
            <a:endParaRPr lang="en-US" dirty="0"/>
          </a:p>
        </p:txBody>
      </p:sp>
    </p:spTree>
    <p:extLst>
      <p:ext uri="{BB962C8B-B14F-4D97-AF65-F5344CB8AC3E}">
        <p14:creationId xmlns:p14="http://schemas.microsoft.com/office/powerpoint/2010/main" val="633962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64F3E2-F9FC-7035-2BCD-0ACC3B48DC40}"/>
              </a:ext>
            </a:extLst>
          </p:cNvPr>
          <p:cNvPicPr>
            <a:picLocks noChangeAspect="1"/>
          </p:cNvPicPr>
          <p:nvPr/>
        </p:nvPicPr>
        <p:blipFill>
          <a:blip r:embed="rId2">
            <a:alphaModFix amt="52000"/>
          </a:blip>
          <a:stretch>
            <a:fillRect/>
          </a:stretch>
        </p:blipFill>
        <p:spPr>
          <a:xfrm>
            <a:off x="-424586" y="204304"/>
            <a:ext cx="9568586" cy="6379058"/>
          </a:xfrm>
          <a:prstGeom prst="rect">
            <a:avLst/>
          </a:prstGeom>
          <a:effectLst>
            <a:softEdge rad="755530"/>
          </a:effectLst>
        </p:spPr>
      </p:pic>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7"/>
            <a:ext cx="8229600" cy="6256791"/>
          </a:xfrm>
        </p:spPr>
        <p:txBody>
          <a:bodyPr>
            <a:normAutofit/>
          </a:bodyPr>
          <a:lstStyle/>
          <a:p>
            <a:r>
              <a:rPr lang="en-US" dirty="0"/>
              <a:t>1Pe 2:11 - Beloved, I beg you as sojourners and pilgrims, abstain from fleshly lusts which war against the soul,</a:t>
            </a:r>
            <a:endParaRPr lang="en-GB" dirty="0"/>
          </a:p>
        </p:txBody>
      </p:sp>
    </p:spTree>
    <p:extLst>
      <p:ext uri="{BB962C8B-B14F-4D97-AF65-F5344CB8AC3E}">
        <p14:creationId xmlns:p14="http://schemas.microsoft.com/office/powerpoint/2010/main" val="1099449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64F3E2-F9FC-7035-2BCD-0ACC3B48DC40}"/>
              </a:ext>
            </a:extLst>
          </p:cNvPr>
          <p:cNvPicPr>
            <a:picLocks noChangeAspect="1"/>
          </p:cNvPicPr>
          <p:nvPr/>
        </p:nvPicPr>
        <p:blipFill>
          <a:blip r:embed="rId2">
            <a:alphaModFix amt="52000"/>
          </a:blip>
          <a:stretch>
            <a:fillRect/>
          </a:stretch>
        </p:blipFill>
        <p:spPr>
          <a:xfrm>
            <a:off x="-424586" y="204304"/>
            <a:ext cx="9568586" cy="6379058"/>
          </a:xfrm>
          <a:prstGeom prst="rect">
            <a:avLst/>
          </a:prstGeom>
          <a:effectLst>
            <a:softEdge rad="755530"/>
          </a:effectLst>
        </p:spPr>
      </p:pic>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7"/>
            <a:ext cx="8229600" cy="6256791"/>
          </a:xfrm>
        </p:spPr>
        <p:txBody>
          <a:bodyPr>
            <a:normAutofit/>
          </a:bodyPr>
          <a:lstStyle/>
          <a:p>
            <a:r>
              <a:rPr lang="en-US" dirty="0"/>
              <a:t>1Pe 2:12 - having your conduct honorable among the Gentiles, that when they speak against you as evildoers, they may, by your good works which they observe, glorify God in the day of visitation.</a:t>
            </a:r>
            <a:endParaRPr lang="en-GB" dirty="0"/>
          </a:p>
        </p:txBody>
      </p:sp>
    </p:spTree>
    <p:extLst>
      <p:ext uri="{BB962C8B-B14F-4D97-AF65-F5344CB8AC3E}">
        <p14:creationId xmlns:p14="http://schemas.microsoft.com/office/powerpoint/2010/main" val="367478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64F3E2-F9FC-7035-2BCD-0ACC3B48DC40}"/>
              </a:ext>
            </a:extLst>
          </p:cNvPr>
          <p:cNvPicPr>
            <a:picLocks noChangeAspect="1"/>
          </p:cNvPicPr>
          <p:nvPr/>
        </p:nvPicPr>
        <p:blipFill>
          <a:blip r:embed="rId2">
            <a:alphaModFix amt="52000"/>
          </a:blip>
          <a:stretch>
            <a:fillRect/>
          </a:stretch>
        </p:blipFill>
        <p:spPr>
          <a:xfrm>
            <a:off x="-424586" y="204304"/>
            <a:ext cx="9568586" cy="6379058"/>
          </a:xfrm>
          <a:prstGeom prst="rect">
            <a:avLst/>
          </a:prstGeom>
          <a:effectLst>
            <a:softEdge rad="755530"/>
          </a:effectLst>
        </p:spPr>
      </p:pic>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7"/>
            <a:ext cx="8229600" cy="6256791"/>
          </a:xfrm>
        </p:spPr>
        <p:txBody>
          <a:bodyPr>
            <a:normAutofit/>
          </a:bodyPr>
          <a:lstStyle/>
          <a:p>
            <a:r>
              <a:rPr lang="en-US" dirty="0"/>
              <a:t>1Pe 3:14 - But even if you should suffer for righteousness' sake, you are blessed. "AND DO NOT BE AFRAID OF THEIR THREATS, NOR BE TROUBLED."</a:t>
            </a:r>
            <a:endParaRPr lang="en-GB" dirty="0"/>
          </a:p>
        </p:txBody>
      </p:sp>
    </p:spTree>
    <p:extLst>
      <p:ext uri="{BB962C8B-B14F-4D97-AF65-F5344CB8AC3E}">
        <p14:creationId xmlns:p14="http://schemas.microsoft.com/office/powerpoint/2010/main" val="2364780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ADC804-3E12-AF8A-54D8-25C7964C0A81}"/>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artisticBlur/>
                    </a14:imgEffect>
                  </a14:imgLayer>
                </a14:imgProps>
              </a:ext>
            </a:extLst>
          </a:blip>
          <a:stretch>
            <a:fillRect/>
          </a:stretch>
        </p:blipFill>
        <p:spPr>
          <a:xfrm>
            <a:off x="-1" y="0"/>
            <a:ext cx="9144000" cy="6858000"/>
          </a:xfrm>
          <a:prstGeom prst="rect">
            <a:avLst/>
          </a:prstGeom>
        </p:spPr>
      </p:pic>
      <p:sp>
        <p:nvSpPr>
          <p:cNvPr id="2" name="Title 1">
            <a:extLst>
              <a:ext uri="{FF2B5EF4-FFF2-40B4-BE49-F238E27FC236}">
                <a16:creationId xmlns:a16="http://schemas.microsoft.com/office/drawing/2014/main" id="{6D4ADCB1-8DCB-984E-A641-6B48864037D3}"/>
              </a:ext>
            </a:extLst>
          </p:cNvPr>
          <p:cNvSpPr>
            <a:spLocks noGrp="1"/>
          </p:cNvSpPr>
          <p:nvPr>
            <p:ph type="title"/>
          </p:nvPr>
        </p:nvSpPr>
        <p:spPr>
          <a:xfrm>
            <a:off x="182880" y="755373"/>
            <a:ext cx="8808719" cy="5059017"/>
          </a:xfrm>
        </p:spPr>
        <p:txBody>
          <a:bodyPr>
            <a:normAutofit/>
          </a:bodyPr>
          <a:lstStyle/>
          <a:p>
            <a:r>
              <a:rPr lang="en-GB" dirty="0"/>
              <a:t>In Paul’s letter to Timothy, he warned him that difficult times would come in the last days.  This is what we have been considering so far:</a:t>
            </a:r>
          </a:p>
        </p:txBody>
      </p:sp>
    </p:spTree>
    <p:extLst>
      <p:ext uri="{BB962C8B-B14F-4D97-AF65-F5344CB8AC3E}">
        <p14:creationId xmlns:p14="http://schemas.microsoft.com/office/powerpoint/2010/main" val="3457132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64F3E2-F9FC-7035-2BCD-0ACC3B48DC40}"/>
              </a:ext>
            </a:extLst>
          </p:cNvPr>
          <p:cNvPicPr>
            <a:picLocks noChangeAspect="1"/>
          </p:cNvPicPr>
          <p:nvPr/>
        </p:nvPicPr>
        <p:blipFill>
          <a:blip r:embed="rId2">
            <a:alphaModFix amt="52000"/>
          </a:blip>
          <a:stretch>
            <a:fillRect/>
          </a:stretch>
        </p:blipFill>
        <p:spPr>
          <a:xfrm>
            <a:off x="-424586" y="204304"/>
            <a:ext cx="9568586" cy="6379058"/>
          </a:xfrm>
          <a:prstGeom prst="rect">
            <a:avLst/>
          </a:prstGeom>
          <a:effectLst>
            <a:softEdge rad="755530"/>
          </a:effectLst>
        </p:spPr>
      </p:pic>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7"/>
            <a:ext cx="8229600" cy="6256791"/>
          </a:xfrm>
        </p:spPr>
        <p:txBody>
          <a:bodyPr>
            <a:normAutofit/>
          </a:bodyPr>
          <a:lstStyle/>
          <a:p>
            <a:r>
              <a:rPr lang="en-US" dirty="0"/>
              <a:t>1Pe 3:15 - But sanctify the Lord God in your hearts, and always be ready to give a defense to everyone who asks you a reason for the hope that is in you, with meekness and fear;</a:t>
            </a:r>
            <a:endParaRPr lang="en-GB" dirty="0"/>
          </a:p>
        </p:txBody>
      </p:sp>
    </p:spTree>
    <p:extLst>
      <p:ext uri="{BB962C8B-B14F-4D97-AF65-F5344CB8AC3E}">
        <p14:creationId xmlns:p14="http://schemas.microsoft.com/office/powerpoint/2010/main" val="293949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64F3E2-F9FC-7035-2BCD-0ACC3B48DC40}"/>
              </a:ext>
            </a:extLst>
          </p:cNvPr>
          <p:cNvPicPr>
            <a:picLocks noChangeAspect="1"/>
          </p:cNvPicPr>
          <p:nvPr/>
        </p:nvPicPr>
        <p:blipFill>
          <a:blip r:embed="rId2">
            <a:alphaModFix amt="52000"/>
          </a:blip>
          <a:stretch>
            <a:fillRect/>
          </a:stretch>
        </p:blipFill>
        <p:spPr>
          <a:xfrm>
            <a:off x="-424586" y="204304"/>
            <a:ext cx="9568586" cy="6379058"/>
          </a:xfrm>
          <a:prstGeom prst="rect">
            <a:avLst/>
          </a:prstGeom>
          <a:effectLst>
            <a:softEdge rad="755530"/>
          </a:effectLst>
        </p:spPr>
      </p:pic>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7"/>
            <a:ext cx="8229600" cy="6256791"/>
          </a:xfrm>
        </p:spPr>
        <p:txBody>
          <a:bodyPr>
            <a:normAutofit/>
          </a:bodyPr>
          <a:lstStyle/>
          <a:p>
            <a:r>
              <a:rPr lang="en-US" dirty="0"/>
              <a:t>1Pe 3:16 - having a good conscience, that when they defame you as evildoers, those who revile your good conduct in Christ may be ashamed.</a:t>
            </a:r>
            <a:endParaRPr lang="en-GB" dirty="0"/>
          </a:p>
        </p:txBody>
      </p:sp>
    </p:spTree>
    <p:extLst>
      <p:ext uri="{BB962C8B-B14F-4D97-AF65-F5344CB8AC3E}">
        <p14:creationId xmlns:p14="http://schemas.microsoft.com/office/powerpoint/2010/main" val="2902747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847AB6-255B-91DA-D50F-306CABBC6C21}"/>
              </a:ext>
            </a:extLst>
          </p:cNvPr>
          <p:cNvPicPr>
            <a:picLocks noChangeAspect="1"/>
          </p:cNvPicPr>
          <p:nvPr/>
        </p:nvPicPr>
        <p:blipFill>
          <a:blip r:embed="rId2">
            <a:alphaModFix amt="57000"/>
          </a:blip>
          <a:stretch>
            <a:fillRect/>
          </a:stretch>
        </p:blipFill>
        <p:spPr>
          <a:xfrm>
            <a:off x="-63000" y="0"/>
            <a:ext cx="9270000" cy="6858000"/>
          </a:xfrm>
          <a:prstGeom prst="rect">
            <a:avLst/>
          </a:prstGeom>
        </p:spPr>
      </p:pic>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7"/>
            <a:ext cx="8229600" cy="6256791"/>
          </a:xfrm>
        </p:spPr>
        <p:txBody>
          <a:bodyPr>
            <a:normAutofit/>
          </a:bodyPr>
          <a:lstStyle/>
          <a:p>
            <a:r>
              <a:rPr lang="en-US" dirty="0"/>
              <a:t>1Pe 3:17 - For it is better, if it is the will of God, to suffer for doing good than for doing evil.</a:t>
            </a:r>
            <a:endParaRPr lang="en-GB" dirty="0"/>
          </a:p>
        </p:txBody>
      </p:sp>
    </p:spTree>
    <p:extLst>
      <p:ext uri="{BB962C8B-B14F-4D97-AF65-F5344CB8AC3E}">
        <p14:creationId xmlns:p14="http://schemas.microsoft.com/office/powerpoint/2010/main" val="3674230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4CCD0A-BF33-AA6D-CBCA-3E8B5C29C97C}"/>
              </a:ext>
            </a:extLst>
          </p:cNvPr>
          <p:cNvPicPr>
            <a:picLocks noChangeAspect="1"/>
          </p:cNvPicPr>
          <p:nvPr/>
        </p:nvPicPr>
        <p:blipFill rotWithShape="1">
          <a:blip r:embed="rId2">
            <a:alphaModFix amt="70000"/>
          </a:blip>
          <a:srcRect l="18312" t="18896" r="5256" b="4669"/>
          <a:stretch/>
        </p:blipFill>
        <p:spPr>
          <a:xfrm flipH="1">
            <a:off x="0" y="0"/>
            <a:ext cx="9144000" cy="6858000"/>
          </a:xfrm>
          <a:prstGeom prst="rect">
            <a:avLst/>
          </a:prstGeom>
        </p:spPr>
      </p:pic>
      <p:sp>
        <p:nvSpPr>
          <p:cNvPr id="2" name="Title 1">
            <a:extLst>
              <a:ext uri="{FF2B5EF4-FFF2-40B4-BE49-F238E27FC236}">
                <a16:creationId xmlns:a16="http://schemas.microsoft.com/office/drawing/2014/main" id="{7C791C60-75E9-3418-FD80-44FF43BE8139}"/>
              </a:ext>
            </a:extLst>
          </p:cNvPr>
          <p:cNvSpPr>
            <a:spLocks noGrp="1"/>
          </p:cNvSpPr>
          <p:nvPr>
            <p:ph type="title"/>
          </p:nvPr>
        </p:nvSpPr>
        <p:spPr/>
        <p:txBody>
          <a:bodyPr/>
          <a:lstStyle/>
          <a:p>
            <a:r>
              <a:rPr lang="en-US" dirty="0"/>
              <a:t>Carefully follow my Love</a:t>
            </a:r>
          </a:p>
        </p:txBody>
      </p:sp>
      <p:sp>
        <p:nvSpPr>
          <p:cNvPr id="3" name="Content Placeholder 2">
            <a:extLst>
              <a:ext uri="{FF2B5EF4-FFF2-40B4-BE49-F238E27FC236}">
                <a16:creationId xmlns:a16="http://schemas.microsoft.com/office/drawing/2014/main" id="{53F2CA98-17E2-ADF5-F251-E526B75F318B}"/>
              </a:ext>
            </a:extLst>
          </p:cNvPr>
          <p:cNvSpPr>
            <a:spLocks noGrp="1"/>
          </p:cNvSpPr>
          <p:nvPr>
            <p:ph idx="1"/>
          </p:nvPr>
        </p:nvSpPr>
        <p:spPr>
          <a:xfrm>
            <a:off x="457200" y="1600200"/>
            <a:ext cx="4495800" cy="4525963"/>
          </a:xfrm>
        </p:spPr>
        <p:txBody>
          <a:bodyPr/>
          <a:lstStyle/>
          <a:p>
            <a:r>
              <a:rPr lang="en-US" dirty="0"/>
              <a:t>Who really loves you?  </a:t>
            </a:r>
          </a:p>
          <a:p>
            <a:r>
              <a:rPr lang="en-US" dirty="0"/>
              <a:t>Do they love you enough to tell you the truth, or do they say what you want them to hear? </a:t>
            </a:r>
          </a:p>
        </p:txBody>
      </p:sp>
    </p:spTree>
    <p:extLst>
      <p:ext uri="{BB962C8B-B14F-4D97-AF65-F5344CB8AC3E}">
        <p14:creationId xmlns:p14="http://schemas.microsoft.com/office/powerpoint/2010/main" val="3002660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64F3E2-F9FC-7035-2BCD-0ACC3B48DC40}"/>
              </a:ext>
            </a:extLst>
          </p:cNvPr>
          <p:cNvPicPr>
            <a:picLocks noChangeAspect="1"/>
          </p:cNvPicPr>
          <p:nvPr/>
        </p:nvPicPr>
        <p:blipFill>
          <a:blip r:embed="rId2">
            <a:alphaModFix amt="52000"/>
          </a:blip>
          <a:stretch>
            <a:fillRect/>
          </a:stretch>
        </p:blipFill>
        <p:spPr>
          <a:xfrm>
            <a:off x="-424586" y="204304"/>
            <a:ext cx="9568586" cy="6379058"/>
          </a:xfrm>
          <a:prstGeom prst="rect">
            <a:avLst/>
          </a:prstGeom>
          <a:effectLst>
            <a:softEdge rad="755530"/>
          </a:effectLst>
        </p:spPr>
      </p:pic>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7"/>
            <a:ext cx="8229600" cy="6256791"/>
          </a:xfrm>
        </p:spPr>
        <p:txBody>
          <a:bodyPr>
            <a:normAutofit/>
          </a:bodyPr>
          <a:lstStyle/>
          <a:p>
            <a:r>
              <a:rPr lang="en-US" dirty="0"/>
              <a:t>Pro 27:5  </a:t>
            </a:r>
            <a:br>
              <a:rPr lang="en-GB" dirty="0"/>
            </a:br>
            <a:r>
              <a:rPr lang="en-US" dirty="0"/>
              <a:t>Open rebuke is better </a:t>
            </a:r>
            <a:br>
              <a:rPr lang="en-GB" dirty="0"/>
            </a:br>
            <a:r>
              <a:rPr lang="en-US" dirty="0"/>
              <a:t>Than love carefully concealed.</a:t>
            </a:r>
            <a:endParaRPr lang="en-GB" dirty="0"/>
          </a:p>
        </p:txBody>
      </p:sp>
    </p:spTree>
    <p:extLst>
      <p:ext uri="{BB962C8B-B14F-4D97-AF65-F5344CB8AC3E}">
        <p14:creationId xmlns:p14="http://schemas.microsoft.com/office/powerpoint/2010/main" val="1482220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64F3E2-F9FC-7035-2BCD-0ACC3B48DC40}"/>
              </a:ext>
            </a:extLst>
          </p:cNvPr>
          <p:cNvPicPr>
            <a:picLocks noChangeAspect="1"/>
          </p:cNvPicPr>
          <p:nvPr/>
        </p:nvPicPr>
        <p:blipFill>
          <a:blip r:embed="rId2">
            <a:alphaModFix amt="52000"/>
          </a:blip>
          <a:stretch>
            <a:fillRect/>
          </a:stretch>
        </p:blipFill>
        <p:spPr>
          <a:xfrm>
            <a:off x="-424586" y="204304"/>
            <a:ext cx="9568586" cy="6379058"/>
          </a:xfrm>
          <a:prstGeom prst="rect">
            <a:avLst/>
          </a:prstGeom>
          <a:effectLst>
            <a:softEdge rad="755530"/>
          </a:effectLst>
        </p:spPr>
      </p:pic>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7"/>
            <a:ext cx="8229600" cy="6256791"/>
          </a:xfrm>
        </p:spPr>
        <p:txBody>
          <a:bodyPr>
            <a:normAutofit/>
          </a:bodyPr>
          <a:lstStyle/>
          <a:p>
            <a:r>
              <a:rPr lang="en-US" dirty="0"/>
              <a:t>Pro 27:6  </a:t>
            </a:r>
            <a:br>
              <a:rPr lang="en-GB" dirty="0"/>
            </a:br>
            <a:r>
              <a:rPr lang="en-US" dirty="0"/>
              <a:t>Faithful are the wounds of a friend, </a:t>
            </a:r>
            <a:br>
              <a:rPr lang="en-GB" dirty="0"/>
            </a:br>
            <a:r>
              <a:rPr lang="en-US" dirty="0"/>
              <a:t>But the kisses of an enemy are deceitful.</a:t>
            </a:r>
            <a:endParaRPr lang="en-GB" dirty="0"/>
          </a:p>
        </p:txBody>
      </p:sp>
    </p:spTree>
    <p:extLst>
      <p:ext uri="{BB962C8B-B14F-4D97-AF65-F5344CB8AC3E}">
        <p14:creationId xmlns:p14="http://schemas.microsoft.com/office/powerpoint/2010/main" val="1591661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64F3E2-F9FC-7035-2BCD-0ACC3B48DC40}"/>
              </a:ext>
            </a:extLst>
          </p:cNvPr>
          <p:cNvPicPr>
            <a:picLocks noChangeAspect="1"/>
          </p:cNvPicPr>
          <p:nvPr/>
        </p:nvPicPr>
        <p:blipFill>
          <a:blip r:embed="rId2">
            <a:alphaModFix amt="52000"/>
          </a:blip>
          <a:stretch>
            <a:fillRect/>
          </a:stretch>
        </p:blipFill>
        <p:spPr>
          <a:xfrm>
            <a:off x="-424586" y="204304"/>
            <a:ext cx="9568586" cy="6379058"/>
          </a:xfrm>
          <a:prstGeom prst="rect">
            <a:avLst/>
          </a:prstGeom>
          <a:effectLst>
            <a:softEdge rad="755530"/>
          </a:effectLst>
        </p:spPr>
      </p:pic>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7"/>
            <a:ext cx="8229600" cy="6256791"/>
          </a:xfrm>
        </p:spPr>
        <p:txBody>
          <a:bodyPr>
            <a:normAutofit/>
          </a:bodyPr>
          <a:lstStyle/>
          <a:p>
            <a:r>
              <a:rPr lang="en-US" dirty="0"/>
              <a:t>Pro 28:23</a:t>
            </a:r>
            <a:br>
              <a:rPr lang="en-GB" dirty="0"/>
            </a:br>
            <a:r>
              <a:rPr lang="en-US" dirty="0"/>
              <a:t>He who rebukes a man will find more favor afterward</a:t>
            </a:r>
            <a:br>
              <a:rPr lang="en-GB" dirty="0"/>
            </a:br>
            <a:r>
              <a:rPr lang="en-US" dirty="0"/>
              <a:t>Than he who flatters with the tongue.</a:t>
            </a:r>
            <a:endParaRPr lang="en-GB" dirty="0"/>
          </a:p>
        </p:txBody>
      </p:sp>
    </p:spTree>
    <p:extLst>
      <p:ext uri="{BB962C8B-B14F-4D97-AF65-F5344CB8AC3E}">
        <p14:creationId xmlns:p14="http://schemas.microsoft.com/office/powerpoint/2010/main" val="32915221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361C73-E188-5838-03A7-B5F3A8F21D40}"/>
              </a:ext>
            </a:extLst>
          </p:cNvPr>
          <p:cNvPicPr>
            <a:picLocks noChangeAspect="1"/>
          </p:cNvPicPr>
          <p:nvPr/>
        </p:nvPicPr>
        <p:blipFill rotWithShape="1">
          <a:blip r:embed="rId2">
            <a:alphaModFix amt="78000"/>
          </a:blip>
          <a:srcRect l="10102" r="23513"/>
          <a:stretch/>
        </p:blipFill>
        <p:spPr>
          <a:xfrm>
            <a:off x="0" y="0"/>
            <a:ext cx="9144000" cy="6861943"/>
          </a:xfrm>
          <a:prstGeom prst="rect">
            <a:avLst/>
          </a:prstGeom>
        </p:spPr>
      </p:pic>
      <p:sp>
        <p:nvSpPr>
          <p:cNvPr id="2" name="Title 1">
            <a:extLst>
              <a:ext uri="{FF2B5EF4-FFF2-40B4-BE49-F238E27FC236}">
                <a16:creationId xmlns:a16="http://schemas.microsoft.com/office/drawing/2014/main" id="{7C791C60-75E9-3418-FD80-44FF43BE8139}"/>
              </a:ext>
            </a:extLst>
          </p:cNvPr>
          <p:cNvSpPr>
            <a:spLocks noGrp="1"/>
          </p:cNvSpPr>
          <p:nvPr>
            <p:ph type="title"/>
          </p:nvPr>
        </p:nvSpPr>
        <p:spPr/>
        <p:txBody>
          <a:bodyPr/>
          <a:lstStyle/>
          <a:p>
            <a:r>
              <a:rPr lang="en-US" dirty="0"/>
              <a:t>Carefully follow my Perseverance</a:t>
            </a:r>
          </a:p>
        </p:txBody>
      </p:sp>
      <p:sp>
        <p:nvSpPr>
          <p:cNvPr id="3" name="Content Placeholder 2">
            <a:extLst>
              <a:ext uri="{FF2B5EF4-FFF2-40B4-BE49-F238E27FC236}">
                <a16:creationId xmlns:a16="http://schemas.microsoft.com/office/drawing/2014/main" id="{53F2CA98-17E2-ADF5-F251-E526B75F318B}"/>
              </a:ext>
            </a:extLst>
          </p:cNvPr>
          <p:cNvSpPr>
            <a:spLocks noGrp="1"/>
          </p:cNvSpPr>
          <p:nvPr>
            <p:ph idx="1"/>
          </p:nvPr>
        </p:nvSpPr>
        <p:spPr>
          <a:xfrm>
            <a:off x="457200" y="1600200"/>
            <a:ext cx="4495800" cy="4525963"/>
          </a:xfrm>
        </p:spPr>
        <p:txBody>
          <a:bodyPr>
            <a:normAutofit fontScale="92500"/>
          </a:bodyPr>
          <a:lstStyle/>
          <a:p>
            <a:r>
              <a:rPr lang="en-US" dirty="0"/>
              <a:t>Who stays the course and endures?  </a:t>
            </a:r>
          </a:p>
          <a:p>
            <a:r>
              <a:rPr lang="en-US" dirty="0"/>
              <a:t>Who sticks with you to the end?  </a:t>
            </a:r>
          </a:p>
          <a:p>
            <a:r>
              <a:rPr lang="en-US" dirty="0"/>
              <a:t>Can those who you follow take it on the chin and keep on going?  </a:t>
            </a:r>
          </a:p>
          <a:p>
            <a:r>
              <a:rPr lang="en-US" dirty="0"/>
              <a:t>Have they made it through tribulation?</a:t>
            </a:r>
            <a:r>
              <a:rPr lang="en-GB" dirty="0"/>
              <a:t> </a:t>
            </a:r>
            <a:endParaRPr lang="en-US" dirty="0"/>
          </a:p>
        </p:txBody>
      </p:sp>
    </p:spTree>
    <p:extLst>
      <p:ext uri="{BB962C8B-B14F-4D97-AF65-F5344CB8AC3E}">
        <p14:creationId xmlns:p14="http://schemas.microsoft.com/office/powerpoint/2010/main" val="2519552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64F3E2-F9FC-7035-2BCD-0ACC3B48DC40}"/>
              </a:ext>
            </a:extLst>
          </p:cNvPr>
          <p:cNvPicPr>
            <a:picLocks noChangeAspect="1"/>
          </p:cNvPicPr>
          <p:nvPr/>
        </p:nvPicPr>
        <p:blipFill>
          <a:blip r:embed="rId2">
            <a:alphaModFix amt="52000"/>
          </a:blip>
          <a:stretch>
            <a:fillRect/>
          </a:stretch>
        </p:blipFill>
        <p:spPr>
          <a:xfrm>
            <a:off x="-424586" y="204304"/>
            <a:ext cx="9568586" cy="6379058"/>
          </a:xfrm>
          <a:prstGeom prst="rect">
            <a:avLst/>
          </a:prstGeom>
          <a:effectLst>
            <a:softEdge rad="755530"/>
          </a:effectLst>
        </p:spPr>
      </p:pic>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7"/>
            <a:ext cx="8229600" cy="6256791"/>
          </a:xfrm>
        </p:spPr>
        <p:txBody>
          <a:bodyPr>
            <a:normAutofit/>
          </a:bodyPr>
          <a:lstStyle/>
          <a:p>
            <a:r>
              <a:rPr lang="en-US" dirty="0"/>
              <a:t>Jas 1:12 - Blessed is the man who endures temptation; for when he has been approved, he will receive the crown of life which the Lord has promised to those who love Him.</a:t>
            </a:r>
            <a:endParaRPr lang="en-GB" dirty="0"/>
          </a:p>
        </p:txBody>
      </p:sp>
    </p:spTree>
    <p:extLst>
      <p:ext uri="{BB962C8B-B14F-4D97-AF65-F5344CB8AC3E}">
        <p14:creationId xmlns:p14="http://schemas.microsoft.com/office/powerpoint/2010/main" val="1759577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C51A4-719D-EB3A-B83D-7F55DE04AD09}"/>
              </a:ext>
            </a:extLst>
          </p:cNvPr>
          <p:cNvPicPr>
            <a:picLocks noChangeAspect="1"/>
          </p:cNvPicPr>
          <p:nvPr/>
        </p:nvPicPr>
        <p:blipFill rotWithShape="1">
          <a:blip r:embed="rId2"/>
          <a:srcRect t="16269" r="27468" b="-586"/>
          <a:stretch/>
        </p:blipFill>
        <p:spPr>
          <a:xfrm>
            <a:off x="1" y="0"/>
            <a:ext cx="9144000" cy="7086600"/>
          </a:xfrm>
          <a:prstGeom prst="rect">
            <a:avLst/>
          </a:prstGeom>
          <a:effectLst>
            <a:softEdge rad="568482"/>
          </a:effectLst>
        </p:spPr>
      </p:pic>
      <p:sp>
        <p:nvSpPr>
          <p:cNvPr id="2" name="Title 1">
            <a:extLst>
              <a:ext uri="{FF2B5EF4-FFF2-40B4-BE49-F238E27FC236}">
                <a16:creationId xmlns:a16="http://schemas.microsoft.com/office/drawing/2014/main" id="{7C791C60-75E9-3418-FD80-44FF43BE8139}"/>
              </a:ext>
            </a:extLst>
          </p:cNvPr>
          <p:cNvSpPr>
            <a:spLocks noGrp="1"/>
          </p:cNvSpPr>
          <p:nvPr>
            <p:ph type="title"/>
          </p:nvPr>
        </p:nvSpPr>
        <p:spPr>
          <a:xfrm>
            <a:off x="457200" y="274637"/>
            <a:ext cx="4637314" cy="1423533"/>
          </a:xfrm>
        </p:spPr>
        <p:txBody>
          <a:bodyPr>
            <a:normAutofit fontScale="90000"/>
          </a:bodyPr>
          <a:lstStyle/>
          <a:p>
            <a:r>
              <a:rPr lang="en-US" dirty="0"/>
              <a:t>Carefully follow my Persecutions</a:t>
            </a:r>
          </a:p>
        </p:txBody>
      </p:sp>
      <p:sp>
        <p:nvSpPr>
          <p:cNvPr id="3" name="Content Placeholder 2">
            <a:extLst>
              <a:ext uri="{FF2B5EF4-FFF2-40B4-BE49-F238E27FC236}">
                <a16:creationId xmlns:a16="http://schemas.microsoft.com/office/drawing/2014/main" id="{53F2CA98-17E2-ADF5-F251-E526B75F318B}"/>
              </a:ext>
            </a:extLst>
          </p:cNvPr>
          <p:cNvSpPr>
            <a:spLocks noGrp="1"/>
          </p:cNvSpPr>
          <p:nvPr>
            <p:ph idx="1"/>
          </p:nvPr>
        </p:nvSpPr>
        <p:spPr>
          <a:xfrm>
            <a:off x="457200" y="1959429"/>
            <a:ext cx="4495800" cy="4166734"/>
          </a:xfrm>
        </p:spPr>
        <p:txBody>
          <a:bodyPr>
            <a:normAutofit/>
          </a:bodyPr>
          <a:lstStyle/>
          <a:p>
            <a:r>
              <a:rPr lang="en-US" dirty="0"/>
              <a:t>Does the world love you, or does it hate you?  </a:t>
            </a:r>
          </a:p>
          <a:p>
            <a:r>
              <a:rPr lang="en-US" dirty="0"/>
              <a:t>Are those whom you follow compromising for popularity’s sake?</a:t>
            </a:r>
            <a:endParaRPr lang="en-GB" dirty="0"/>
          </a:p>
        </p:txBody>
      </p:sp>
    </p:spTree>
    <p:extLst>
      <p:ext uri="{BB962C8B-B14F-4D97-AF65-F5344CB8AC3E}">
        <p14:creationId xmlns:p14="http://schemas.microsoft.com/office/powerpoint/2010/main" val="604194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ADC804-3E12-AF8A-54D8-25C7964C0A81}"/>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artisticBlur/>
                    </a14:imgEffect>
                  </a14:imgLayer>
                </a14:imgProps>
              </a:ext>
            </a:extLst>
          </a:blip>
          <a:stretch>
            <a:fillRect/>
          </a:stretch>
        </p:blipFill>
        <p:spPr>
          <a:xfrm>
            <a:off x="-1" y="0"/>
            <a:ext cx="9144000" cy="6858000"/>
          </a:xfrm>
          <a:prstGeom prst="rect">
            <a:avLst/>
          </a:prstGeom>
        </p:spPr>
      </p:pic>
      <p:sp>
        <p:nvSpPr>
          <p:cNvPr id="2" name="Title 1">
            <a:extLst>
              <a:ext uri="{FF2B5EF4-FFF2-40B4-BE49-F238E27FC236}">
                <a16:creationId xmlns:a16="http://schemas.microsoft.com/office/drawing/2014/main" id="{6D4ADCB1-8DCB-984E-A641-6B48864037D3}"/>
              </a:ext>
            </a:extLst>
          </p:cNvPr>
          <p:cNvSpPr>
            <a:spLocks noGrp="1"/>
          </p:cNvSpPr>
          <p:nvPr>
            <p:ph type="title"/>
          </p:nvPr>
        </p:nvSpPr>
        <p:spPr>
          <a:xfrm>
            <a:off x="182880" y="755373"/>
            <a:ext cx="8808719" cy="5059017"/>
          </a:xfrm>
        </p:spPr>
        <p:txBody>
          <a:bodyPr>
            <a:normAutofit/>
          </a:bodyPr>
          <a:lstStyle/>
          <a:p>
            <a:r>
              <a:rPr lang="en-US" dirty="0"/>
              <a:t>2Ti 3:1 - But know this, that in the last days perilous times will come...</a:t>
            </a:r>
            <a:endParaRPr lang="en-GB" dirty="0"/>
          </a:p>
        </p:txBody>
      </p:sp>
    </p:spTree>
    <p:extLst>
      <p:ext uri="{BB962C8B-B14F-4D97-AF65-F5344CB8AC3E}">
        <p14:creationId xmlns:p14="http://schemas.microsoft.com/office/powerpoint/2010/main" val="1129904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64F3E2-F9FC-7035-2BCD-0ACC3B48DC40}"/>
              </a:ext>
            </a:extLst>
          </p:cNvPr>
          <p:cNvPicPr>
            <a:picLocks noChangeAspect="1"/>
          </p:cNvPicPr>
          <p:nvPr/>
        </p:nvPicPr>
        <p:blipFill>
          <a:blip r:embed="rId2">
            <a:alphaModFix amt="52000"/>
          </a:blip>
          <a:stretch>
            <a:fillRect/>
          </a:stretch>
        </p:blipFill>
        <p:spPr>
          <a:xfrm>
            <a:off x="-424586" y="204304"/>
            <a:ext cx="9568586" cy="6379058"/>
          </a:xfrm>
          <a:prstGeom prst="rect">
            <a:avLst/>
          </a:prstGeom>
          <a:effectLst>
            <a:softEdge rad="755530"/>
          </a:effectLst>
        </p:spPr>
      </p:pic>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7"/>
            <a:ext cx="8229600" cy="6256791"/>
          </a:xfrm>
        </p:spPr>
        <p:txBody>
          <a:bodyPr>
            <a:normAutofit/>
          </a:bodyPr>
          <a:lstStyle/>
          <a:p>
            <a:r>
              <a:rPr lang="en-US" dirty="0"/>
              <a:t>1Jn 2:15 - Do not love the world or the things in the world. If anyone loves the world, the love of the Father is not in him.</a:t>
            </a:r>
            <a:endParaRPr lang="en-GB" dirty="0"/>
          </a:p>
        </p:txBody>
      </p:sp>
    </p:spTree>
    <p:extLst>
      <p:ext uri="{BB962C8B-B14F-4D97-AF65-F5344CB8AC3E}">
        <p14:creationId xmlns:p14="http://schemas.microsoft.com/office/powerpoint/2010/main" val="3305757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64F3E2-F9FC-7035-2BCD-0ACC3B48DC40}"/>
              </a:ext>
            </a:extLst>
          </p:cNvPr>
          <p:cNvPicPr>
            <a:picLocks noChangeAspect="1"/>
          </p:cNvPicPr>
          <p:nvPr/>
        </p:nvPicPr>
        <p:blipFill>
          <a:blip r:embed="rId2">
            <a:alphaModFix amt="52000"/>
          </a:blip>
          <a:stretch>
            <a:fillRect/>
          </a:stretch>
        </p:blipFill>
        <p:spPr>
          <a:xfrm>
            <a:off x="-424586" y="204304"/>
            <a:ext cx="9568586" cy="6379058"/>
          </a:xfrm>
          <a:prstGeom prst="rect">
            <a:avLst/>
          </a:prstGeom>
          <a:effectLst>
            <a:softEdge rad="755530"/>
          </a:effectLst>
        </p:spPr>
      </p:pic>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7"/>
            <a:ext cx="8229600" cy="6256791"/>
          </a:xfrm>
        </p:spPr>
        <p:txBody>
          <a:bodyPr>
            <a:normAutofit/>
          </a:bodyPr>
          <a:lstStyle/>
          <a:p>
            <a:r>
              <a:rPr lang="en-US" dirty="0"/>
              <a:t>1Jn 2:16 - For all that is in the world—the lust of the flesh, the lust of the eyes, and the pride of life—is not of the Father but is of the world.</a:t>
            </a:r>
            <a:endParaRPr lang="en-GB" dirty="0"/>
          </a:p>
        </p:txBody>
      </p:sp>
    </p:spTree>
    <p:extLst>
      <p:ext uri="{BB962C8B-B14F-4D97-AF65-F5344CB8AC3E}">
        <p14:creationId xmlns:p14="http://schemas.microsoft.com/office/powerpoint/2010/main" val="28118588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64F3E2-F9FC-7035-2BCD-0ACC3B48DC40}"/>
              </a:ext>
            </a:extLst>
          </p:cNvPr>
          <p:cNvPicPr>
            <a:picLocks noChangeAspect="1"/>
          </p:cNvPicPr>
          <p:nvPr/>
        </p:nvPicPr>
        <p:blipFill>
          <a:blip r:embed="rId2">
            <a:alphaModFix amt="52000"/>
          </a:blip>
          <a:stretch>
            <a:fillRect/>
          </a:stretch>
        </p:blipFill>
        <p:spPr>
          <a:xfrm>
            <a:off x="-424586" y="204304"/>
            <a:ext cx="9568586" cy="6379058"/>
          </a:xfrm>
          <a:prstGeom prst="rect">
            <a:avLst/>
          </a:prstGeom>
          <a:effectLst>
            <a:softEdge rad="755530"/>
          </a:effectLst>
        </p:spPr>
      </p:pic>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7"/>
            <a:ext cx="8229600" cy="6256791"/>
          </a:xfrm>
        </p:spPr>
        <p:txBody>
          <a:bodyPr>
            <a:normAutofit/>
          </a:bodyPr>
          <a:lstStyle/>
          <a:p>
            <a:r>
              <a:rPr lang="en-US" dirty="0"/>
              <a:t>2Ti 3:12 - Yes, and all who desire to live godly in Christ Jesus will suffer persecution.</a:t>
            </a:r>
            <a:endParaRPr lang="en-GB" dirty="0"/>
          </a:p>
        </p:txBody>
      </p:sp>
    </p:spTree>
    <p:extLst>
      <p:ext uri="{BB962C8B-B14F-4D97-AF65-F5344CB8AC3E}">
        <p14:creationId xmlns:p14="http://schemas.microsoft.com/office/powerpoint/2010/main" val="17379738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94EA7E-A503-ABA3-832D-9F30F913A88C}"/>
              </a:ext>
            </a:extLst>
          </p:cNvPr>
          <p:cNvPicPr>
            <a:picLocks noChangeAspect="1"/>
          </p:cNvPicPr>
          <p:nvPr/>
        </p:nvPicPr>
        <p:blipFill rotWithShape="1">
          <a:blip r:embed="rId2">
            <a:alphaModFix amt="55000"/>
          </a:blip>
          <a:srcRect l="15167" r="15167"/>
          <a:stretch/>
        </p:blipFill>
        <p:spPr>
          <a:xfrm flipH="1">
            <a:off x="-1" y="0"/>
            <a:ext cx="9144000" cy="6858000"/>
          </a:xfrm>
          <a:prstGeom prst="rect">
            <a:avLst/>
          </a:prstGeom>
        </p:spPr>
      </p:pic>
      <p:sp>
        <p:nvSpPr>
          <p:cNvPr id="2" name="Title 1">
            <a:extLst>
              <a:ext uri="{FF2B5EF4-FFF2-40B4-BE49-F238E27FC236}">
                <a16:creationId xmlns:a16="http://schemas.microsoft.com/office/drawing/2014/main" id="{7C791C60-75E9-3418-FD80-44FF43BE8139}"/>
              </a:ext>
            </a:extLst>
          </p:cNvPr>
          <p:cNvSpPr>
            <a:spLocks noGrp="1"/>
          </p:cNvSpPr>
          <p:nvPr>
            <p:ph type="title"/>
          </p:nvPr>
        </p:nvSpPr>
        <p:spPr/>
        <p:txBody>
          <a:bodyPr/>
          <a:lstStyle/>
          <a:p>
            <a:r>
              <a:rPr lang="en-US" dirty="0"/>
              <a:t>Carefully follow my Afflictions</a:t>
            </a:r>
          </a:p>
        </p:txBody>
      </p:sp>
      <p:sp>
        <p:nvSpPr>
          <p:cNvPr id="3" name="Content Placeholder 2">
            <a:extLst>
              <a:ext uri="{FF2B5EF4-FFF2-40B4-BE49-F238E27FC236}">
                <a16:creationId xmlns:a16="http://schemas.microsoft.com/office/drawing/2014/main" id="{53F2CA98-17E2-ADF5-F251-E526B75F318B}"/>
              </a:ext>
            </a:extLst>
          </p:cNvPr>
          <p:cNvSpPr>
            <a:spLocks noGrp="1"/>
          </p:cNvSpPr>
          <p:nvPr>
            <p:ph idx="1"/>
          </p:nvPr>
        </p:nvSpPr>
        <p:spPr>
          <a:xfrm>
            <a:off x="457199" y="1600200"/>
            <a:ext cx="8229599" cy="4525963"/>
          </a:xfrm>
        </p:spPr>
        <p:txBody>
          <a:bodyPr>
            <a:normAutofit/>
          </a:bodyPr>
          <a:lstStyle/>
          <a:p>
            <a:r>
              <a:rPr lang="en-US" dirty="0"/>
              <a:t>How much does it cost you?  </a:t>
            </a:r>
          </a:p>
          <a:p>
            <a:r>
              <a:rPr lang="en-US" dirty="0"/>
              <a:t>Are those who you follow willing to make sacrifices and even suffer hardship for the glory of God?  </a:t>
            </a:r>
          </a:p>
          <a:p>
            <a:r>
              <a:rPr lang="en-US"/>
              <a:t>This is mentioned </a:t>
            </a:r>
            <a:r>
              <a:rPr lang="en-US" dirty="0"/>
              <a:t>a lot in scripture, yet no one wants to talk about it.  </a:t>
            </a:r>
          </a:p>
          <a:p>
            <a:r>
              <a:rPr lang="en-US" dirty="0"/>
              <a:t>The kingdom of God will cost you!</a:t>
            </a:r>
            <a:r>
              <a:rPr lang="en-GB" dirty="0"/>
              <a:t> </a:t>
            </a:r>
            <a:endParaRPr lang="en-US" dirty="0"/>
          </a:p>
        </p:txBody>
      </p:sp>
    </p:spTree>
    <p:extLst>
      <p:ext uri="{BB962C8B-B14F-4D97-AF65-F5344CB8AC3E}">
        <p14:creationId xmlns:p14="http://schemas.microsoft.com/office/powerpoint/2010/main" val="2384057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C59D0E-8FAB-B903-5191-A3B85F798322}"/>
              </a:ext>
            </a:extLst>
          </p:cNvPr>
          <p:cNvPicPr>
            <a:picLocks noChangeAspect="1"/>
          </p:cNvPicPr>
          <p:nvPr/>
        </p:nvPicPr>
        <p:blipFill rotWithShape="1">
          <a:blip r:embed="rId2">
            <a:alphaModFix amt="55000"/>
          </a:blip>
          <a:srcRect l="15167" r="15167"/>
          <a:stretch/>
        </p:blipFill>
        <p:spPr>
          <a:xfrm flipH="1">
            <a:off x="-1" y="0"/>
            <a:ext cx="9144000" cy="6858000"/>
          </a:xfrm>
          <a:prstGeom prst="rect">
            <a:avLst/>
          </a:prstGeom>
        </p:spPr>
      </p:pic>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7"/>
            <a:ext cx="8229600" cy="6256791"/>
          </a:xfrm>
        </p:spPr>
        <p:txBody>
          <a:bodyPr>
            <a:normAutofit/>
          </a:bodyPr>
          <a:lstStyle/>
          <a:p>
            <a:r>
              <a:rPr lang="en-US" dirty="0"/>
              <a:t>2Ti 2:11 - This is a faithful saying:</a:t>
            </a:r>
            <a:br>
              <a:rPr lang="en-GB" dirty="0"/>
            </a:br>
            <a:r>
              <a:rPr lang="en-US" dirty="0"/>
              <a:t>For if we died with Him,</a:t>
            </a:r>
            <a:br>
              <a:rPr lang="en-GB" dirty="0"/>
            </a:br>
            <a:r>
              <a:rPr lang="en-US" dirty="0"/>
              <a:t>We shall also live with Him.</a:t>
            </a:r>
            <a:endParaRPr lang="en-GB" dirty="0"/>
          </a:p>
        </p:txBody>
      </p:sp>
    </p:spTree>
    <p:extLst>
      <p:ext uri="{BB962C8B-B14F-4D97-AF65-F5344CB8AC3E}">
        <p14:creationId xmlns:p14="http://schemas.microsoft.com/office/powerpoint/2010/main" val="2292846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C59D0E-8FAB-B903-5191-A3B85F798322}"/>
              </a:ext>
            </a:extLst>
          </p:cNvPr>
          <p:cNvPicPr>
            <a:picLocks noChangeAspect="1"/>
          </p:cNvPicPr>
          <p:nvPr/>
        </p:nvPicPr>
        <p:blipFill rotWithShape="1">
          <a:blip r:embed="rId2">
            <a:alphaModFix amt="55000"/>
          </a:blip>
          <a:srcRect l="15167" r="15167"/>
          <a:stretch/>
        </p:blipFill>
        <p:spPr>
          <a:xfrm flipH="1">
            <a:off x="-1" y="0"/>
            <a:ext cx="9144000" cy="6858000"/>
          </a:xfrm>
          <a:prstGeom prst="rect">
            <a:avLst/>
          </a:prstGeom>
        </p:spPr>
      </p:pic>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7"/>
            <a:ext cx="8229600" cy="6256791"/>
          </a:xfrm>
        </p:spPr>
        <p:txBody>
          <a:bodyPr>
            <a:normAutofit/>
          </a:bodyPr>
          <a:lstStyle/>
          <a:p>
            <a:r>
              <a:rPr lang="en-US" dirty="0"/>
              <a:t>2Ti 2:12 - If we endure,</a:t>
            </a:r>
            <a:br>
              <a:rPr lang="en-GB" dirty="0"/>
            </a:br>
            <a:r>
              <a:rPr lang="en-US" dirty="0"/>
              <a:t>We shall also reign with Him.</a:t>
            </a:r>
            <a:br>
              <a:rPr lang="en-GB" dirty="0"/>
            </a:br>
            <a:r>
              <a:rPr lang="en-US" dirty="0"/>
              <a:t>If we deny Him,</a:t>
            </a:r>
            <a:br>
              <a:rPr lang="en-GB" dirty="0"/>
            </a:br>
            <a:r>
              <a:rPr lang="en-US" dirty="0"/>
              <a:t>He also will deny us.</a:t>
            </a:r>
            <a:endParaRPr lang="en-GB" dirty="0"/>
          </a:p>
        </p:txBody>
      </p:sp>
    </p:spTree>
    <p:extLst>
      <p:ext uri="{BB962C8B-B14F-4D97-AF65-F5344CB8AC3E}">
        <p14:creationId xmlns:p14="http://schemas.microsoft.com/office/powerpoint/2010/main" val="7770026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ADC804-3E12-AF8A-54D8-25C7964C0A81}"/>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artisticBlur/>
                    </a14:imgEffect>
                  </a14:imgLayer>
                </a14:imgProps>
              </a:ext>
            </a:extLst>
          </a:blip>
          <a:stretch>
            <a:fillRect/>
          </a:stretch>
        </p:blipFill>
        <p:spPr>
          <a:xfrm>
            <a:off x="-1" y="0"/>
            <a:ext cx="9144000" cy="6858000"/>
          </a:xfrm>
          <a:prstGeom prst="rect">
            <a:avLst/>
          </a:prstGeom>
        </p:spPr>
      </p:pic>
      <p:sp>
        <p:nvSpPr>
          <p:cNvPr id="2" name="Title 1">
            <a:extLst>
              <a:ext uri="{FF2B5EF4-FFF2-40B4-BE49-F238E27FC236}">
                <a16:creationId xmlns:a16="http://schemas.microsoft.com/office/drawing/2014/main" id="{6D4ADCB1-8DCB-984E-A641-6B48864037D3}"/>
              </a:ext>
            </a:extLst>
          </p:cNvPr>
          <p:cNvSpPr>
            <a:spLocks noGrp="1"/>
          </p:cNvSpPr>
          <p:nvPr>
            <p:ph type="title"/>
          </p:nvPr>
        </p:nvSpPr>
        <p:spPr>
          <a:xfrm>
            <a:off x="359229" y="522514"/>
            <a:ext cx="8490857" cy="5976257"/>
          </a:xfrm>
        </p:spPr>
        <p:txBody>
          <a:bodyPr>
            <a:normAutofit/>
          </a:bodyPr>
          <a:lstStyle/>
          <a:p>
            <a:r>
              <a:rPr lang="en-US" dirty="0"/>
              <a:t>So, what does all this mean? </a:t>
            </a:r>
            <a:endParaRPr lang="en-GB" dirty="0"/>
          </a:p>
        </p:txBody>
      </p:sp>
    </p:spTree>
    <p:extLst>
      <p:ext uri="{BB962C8B-B14F-4D97-AF65-F5344CB8AC3E}">
        <p14:creationId xmlns:p14="http://schemas.microsoft.com/office/powerpoint/2010/main" val="4092649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ADC804-3E12-AF8A-54D8-25C7964C0A81}"/>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artisticBlur/>
                    </a14:imgEffect>
                  </a14:imgLayer>
                </a14:imgProps>
              </a:ext>
            </a:extLst>
          </a:blip>
          <a:stretch>
            <a:fillRect/>
          </a:stretch>
        </p:blipFill>
        <p:spPr>
          <a:xfrm>
            <a:off x="-1" y="0"/>
            <a:ext cx="9144000" cy="6858000"/>
          </a:xfrm>
          <a:prstGeom prst="rect">
            <a:avLst/>
          </a:prstGeom>
        </p:spPr>
      </p:pic>
      <p:sp>
        <p:nvSpPr>
          <p:cNvPr id="2" name="Title 1">
            <a:extLst>
              <a:ext uri="{FF2B5EF4-FFF2-40B4-BE49-F238E27FC236}">
                <a16:creationId xmlns:a16="http://schemas.microsoft.com/office/drawing/2014/main" id="{6D4ADCB1-8DCB-984E-A641-6B48864037D3}"/>
              </a:ext>
            </a:extLst>
          </p:cNvPr>
          <p:cNvSpPr>
            <a:spLocks noGrp="1"/>
          </p:cNvSpPr>
          <p:nvPr>
            <p:ph type="title"/>
          </p:nvPr>
        </p:nvSpPr>
        <p:spPr>
          <a:xfrm>
            <a:off x="359229" y="522514"/>
            <a:ext cx="8490857" cy="5976257"/>
          </a:xfrm>
        </p:spPr>
        <p:txBody>
          <a:bodyPr>
            <a:normAutofit/>
          </a:bodyPr>
          <a:lstStyle/>
          <a:p>
            <a:r>
              <a:rPr lang="en-US" dirty="0"/>
              <a:t>It means that if we are to overcome the world (as the bible says), we must have a different focus, a different aim, a different way of living:</a:t>
            </a:r>
            <a:r>
              <a:rPr lang="en-GB" dirty="0"/>
              <a:t> </a:t>
            </a:r>
          </a:p>
        </p:txBody>
      </p:sp>
    </p:spTree>
    <p:extLst>
      <p:ext uri="{BB962C8B-B14F-4D97-AF65-F5344CB8AC3E}">
        <p14:creationId xmlns:p14="http://schemas.microsoft.com/office/powerpoint/2010/main" val="25101752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64F3E2-F9FC-7035-2BCD-0ACC3B48DC40}"/>
              </a:ext>
            </a:extLst>
          </p:cNvPr>
          <p:cNvPicPr>
            <a:picLocks noChangeAspect="1"/>
          </p:cNvPicPr>
          <p:nvPr/>
        </p:nvPicPr>
        <p:blipFill>
          <a:blip r:embed="rId2">
            <a:alphaModFix amt="52000"/>
          </a:blip>
          <a:stretch>
            <a:fillRect/>
          </a:stretch>
        </p:blipFill>
        <p:spPr>
          <a:xfrm>
            <a:off x="-424586" y="204304"/>
            <a:ext cx="9568586" cy="6379058"/>
          </a:xfrm>
          <a:prstGeom prst="rect">
            <a:avLst/>
          </a:prstGeom>
          <a:effectLst>
            <a:softEdge rad="755530"/>
          </a:effectLst>
        </p:spPr>
      </p:pic>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7"/>
            <a:ext cx="8229600" cy="6256791"/>
          </a:xfrm>
        </p:spPr>
        <p:txBody>
          <a:bodyPr>
            <a:normAutofit/>
          </a:bodyPr>
          <a:lstStyle/>
          <a:p>
            <a:r>
              <a:rPr lang="en-US" dirty="0"/>
              <a:t>Mat 16:26 – For what profit is it to a man if he gains the whole world, and loses his own soul? Or what will a man give in exchange for his soul?</a:t>
            </a:r>
            <a:endParaRPr lang="en-GB" dirty="0"/>
          </a:p>
        </p:txBody>
      </p:sp>
    </p:spTree>
    <p:extLst>
      <p:ext uri="{BB962C8B-B14F-4D97-AF65-F5344CB8AC3E}">
        <p14:creationId xmlns:p14="http://schemas.microsoft.com/office/powerpoint/2010/main" val="60646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64F3E2-F9FC-7035-2BCD-0ACC3B48DC40}"/>
              </a:ext>
            </a:extLst>
          </p:cNvPr>
          <p:cNvPicPr>
            <a:picLocks noChangeAspect="1"/>
          </p:cNvPicPr>
          <p:nvPr/>
        </p:nvPicPr>
        <p:blipFill>
          <a:blip r:embed="rId2">
            <a:alphaModFix amt="52000"/>
          </a:blip>
          <a:stretch>
            <a:fillRect/>
          </a:stretch>
        </p:blipFill>
        <p:spPr>
          <a:xfrm>
            <a:off x="-424586" y="204304"/>
            <a:ext cx="9568586" cy="6379058"/>
          </a:xfrm>
          <a:prstGeom prst="rect">
            <a:avLst/>
          </a:prstGeom>
          <a:effectLst>
            <a:softEdge rad="755530"/>
          </a:effectLst>
        </p:spPr>
      </p:pic>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7"/>
            <a:ext cx="8229600" cy="6256791"/>
          </a:xfrm>
        </p:spPr>
        <p:txBody>
          <a:bodyPr>
            <a:normAutofit/>
          </a:bodyPr>
          <a:lstStyle/>
          <a:p>
            <a:r>
              <a:rPr lang="en-US" dirty="0"/>
              <a:t>Mat 7:13 - "Enter by the narrow gate; for wide is the gate and broad is the way that leads to destruction, and there are many who go in by it.</a:t>
            </a:r>
            <a:endParaRPr lang="en-GB" dirty="0"/>
          </a:p>
        </p:txBody>
      </p:sp>
    </p:spTree>
    <p:extLst>
      <p:ext uri="{BB962C8B-B14F-4D97-AF65-F5344CB8AC3E}">
        <p14:creationId xmlns:p14="http://schemas.microsoft.com/office/powerpoint/2010/main" val="27463704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ADC804-3E12-AF8A-54D8-25C7964C0A81}"/>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artisticBlur/>
                    </a14:imgEffect>
                  </a14:imgLayer>
                </a14:imgProps>
              </a:ext>
            </a:extLst>
          </a:blip>
          <a:stretch>
            <a:fillRect/>
          </a:stretch>
        </p:blipFill>
        <p:spPr>
          <a:xfrm>
            <a:off x="-1" y="0"/>
            <a:ext cx="9144000" cy="6858000"/>
          </a:xfrm>
          <a:prstGeom prst="rect">
            <a:avLst/>
          </a:prstGeom>
        </p:spPr>
      </p:pic>
      <p:sp>
        <p:nvSpPr>
          <p:cNvPr id="2" name="Title 1">
            <a:extLst>
              <a:ext uri="{FF2B5EF4-FFF2-40B4-BE49-F238E27FC236}">
                <a16:creationId xmlns:a16="http://schemas.microsoft.com/office/drawing/2014/main" id="{6D4ADCB1-8DCB-984E-A641-6B48864037D3}"/>
              </a:ext>
            </a:extLst>
          </p:cNvPr>
          <p:cNvSpPr>
            <a:spLocks noGrp="1"/>
          </p:cNvSpPr>
          <p:nvPr>
            <p:ph type="title"/>
          </p:nvPr>
        </p:nvSpPr>
        <p:spPr>
          <a:xfrm>
            <a:off x="182880" y="755373"/>
            <a:ext cx="8808719" cy="5059017"/>
          </a:xfrm>
        </p:spPr>
        <p:txBody>
          <a:bodyPr>
            <a:normAutofit/>
          </a:bodyPr>
          <a:lstStyle/>
          <a:p>
            <a:r>
              <a:rPr lang="en-US" dirty="0"/>
              <a:t>But then he says something important to Timothy: </a:t>
            </a:r>
            <a:endParaRPr lang="en-GB" dirty="0"/>
          </a:p>
        </p:txBody>
      </p:sp>
    </p:spTree>
    <p:extLst>
      <p:ext uri="{BB962C8B-B14F-4D97-AF65-F5344CB8AC3E}">
        <p14:creationId xmlns:p14="http://schemas.microsoft.com/office/powerpoint/2010/main" val="3517310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64F3E2-F9FC-7035-2BCD-0ACC3B48DC40}"/>
              </a:ext>
            </a:extLst>
          </p:cNvPr>
          <p:cNvPicPr>
            <a:picLocks noChangeAspect="1"/>
          </p:cNvPicPr>
          <p:nvPr/>
        </p:nvPicPr>
        <p:blipFill>
          <a:blip r:embed="rId2">
            <a:alphaModFix amt="52000"/>
          </a:blip>
          <a:stretch>
            <a:fillRect/>
          </a:stretch>
        </p:blipFill>
        <p:spPr>
          <a:xfrm>
            <a:off x="-424586" y="204304"/>
            <a:ext cx="9568586" cy="6379058"/>
          </a:xfrm>
          <a:prstGeom prst="rect">
            <a:avLst/>
          </a:prstGeom>
          <a:effectLst>
            <a:softEdge rad="755530"/>
          </a:effectLst>
        </p:spPr>
      </p:pic>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7"/>
            <a:ext cx="8229600" cy="6256791"/>
          </a:xfrm>
        </p:spPr>
        <p:txBody>
          <a:bodyPr>
            <a:normAutofit/>
          </a:bodyPr>
          <a:lstStyle/>
          <a:p>
            <a:r>
              <a:rPr lang="en-US" dirty="0"/>
              <a:t>Mat 7:14 - Because narrow is the gate and difficult is the way which leads to life, and there are few who find it.</a:t>
            </a:r>
            <a:endParaRPr lang="en-GB" dirty="0"/>
          </a:p>
        </p:txBody>
      </p:sp>
    </p:spTree>
    <p:extLst>
      <p:ext uri="{BB962C8B-B14F-4D97-AF65-F5344CB8AC3E}">
        <p14:creationId xmlns:p14="http://schemas.microsoft.com/office/powerpoint/2010/main" val="32131414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ADCB1-8DCB-984E-A641-6B48864037D3}"/>
              </a:ext>
            </a:extLst>
          </p:cNvPr>
          <p:cNvSpPr>
            <a:spLocks noGrp="1"/>
          </p:cNvSpPr>
          <p:nvPr>
            <p:ph type="title"/>
          </p:nvPr>
        </p:nvSpPr>
        <p:spPr>
          <a:xfrm>
            <a:off x="249382" y="295423"/>
            <a:ext cx="4100945" cy="6321508"/>
          </a:xfrm>
        </p:spPr>
        <p:txBody>
          <a:bodyPr>
            <a:normAutofit/>
          </a:bodyPr>
          <a:lstStyle/>
          <a:p>
            <a:r>
              <a:rPr lang="en-US" dirty="0"/>
              <a:t>So, who are you following? </a:t>
            </a:r>
            <a:br>
              <a:rPr lang="en-US" dirty="0"/>
            </a:br>
            <a:r>
              <a:rPr lang="en-US" dirty="0"/>
              <a:t> What is your focus?  </a:t>
            </a:r>
            <a:br>
              <a:rPr lang="en-US" dirty="0"/>
            </a:br>
            <a:r>
              <a:rPr lang="en-US" dirty="0"/>
              <a:t>What is your aim?  </a:t>
            </a:r>
            <a:br>
              <a:rPr lang="en-US" dirty="0"/>
            </a:br>
            <a:r>
              <a:rPr lang="en-US" dirty="0"/>
              <a:t>How will you live?</a:t>
            </a:r>
            <a:endParaRPr lang="en-GB" dirty="0"/>
          </a:p>
        </p:txBody>
      </p:sp>
      <p:pic>
        <p:nvPicPr>
          <p:cNvPr id="4" name="Picture 3">
            <a:extLst>
              <a:ext uri="{FF2B5EF4-FFF2-40B4-BE49-F238E27FC236}">
                <a16:creationId xmlns:a16="http://schemas.microsoft.com/office/drawing/2014/main" id="{9E9BA2EA-A0A2-2E32-4DB0-0CDDEB930D65}"/>
              </a:ext>
            </a:extLst>
          </p:cNvPr>
          <p:cNvPicPr>
            <a:picLocks noChangeAspect="1"/>
          </p:cNvPicPr>
          <p:nvPr/>
        </p:nvPicPr>
        <p:blipFill>
          <a:blip r:embed="rId2"/>
          <a:stretch>
            <a:fillRect/>
          </a:stretch>
        </p:blipFill>
        <p:spPr>
          <a:xfrm>
            <a:off x="3560619" y="645622"/>
            <a:ext cx="5408813" cy="5408813"/>
          </a:xfrm>
          <a:prstGeom prst="rect">
            <a:avLst/>
          </a:prstGeom>
        </p:spPr>
      </p:pic>
    </p:spTree>
    <p:extLst>
      <p:ext uri="{BB962C8B-B14F-4D97-AF65-F5344CB8AC3E}">
        <p14:creationId xmlns:p14="http://schemas.microsoft.com/office/powerpoint/2010/main" val="1158816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156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ADC804-3E12-AF8A-54D8-25C7964C0A81}"/>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artisticBlur/>
                    </a14:imgEffect>
                  </a14:imgLayer>
                </a14:imgProps>
              </a:ext>
            </a:extLst>
          </a:blip>
          <a:stretch>
            <a:fillRect/>
          </a:stretch>
        </p:blipFill>
        <p:spPr>
          <a:xfrm>
            <a:off x="-1" y="0"/>
            <a:ext cx="9144000" cy="6858000"/>
          </a:xfrm>
          <a:prstGeom prst="rect">
            <a:avLst/>
          </a:prstGeom>
        </p:spPr>
      </p:pic>
      <p:sp>
        <p:nvSpPr>
          <p:cNvPr id="2" name="Title 1">
            <a:extLst>
              <a:ext uri="{FF2B5EF4-FFF2-40B4-BE49-F238E27FC236}">
                <a16:creationId xmlns:a16="http://schemas.microsoft.com/office/drawing/2014/main" id="{6D4ADCB1-8DCB-984E-A641-6B48864037D3}"/>
              </a:ext>
            </a:extLst>
          </p:cNvPr>
          <p:cNvSpPr>
            <a:spLocks noGrp="1"/>
          </p:cNvSpPr>
          <p:nvPr>
            <p:ph type="title"/>
          </p:nvPr>
        </p:nvSpPr>
        <p:spPr>
          <a:xfrm>
            <a:off x="182880" y="755373"/>
            <a:ext cx="8808719" cy="5059017"/>
          </a:xfrm>
        </p:spPr>
        <p:txBody>
          <a:bodyPr>
            <a:normAutofit/>
          </a:bodyPr>
          <a:lstStyle/>
          <a:p>
            <a:r>
              <a:rPr lang="en-US" dirty="0"/>
              <a:t>“But you…”</a:t>
            </a:r>
            <a:r>
              <a:rPr lang="en-GB" dirty="0"/>
              <a:t> </a:t>
            </a:r>
          </a:p>
        </p:txBody>
      </p:sp>
    </p:spTree>
    <p:extLst>
      <p:ext uri="{BB962C8B-B14F-4D97-AF65-F5344CB8AC3E}">
        <p14:creationId xmlns:p14="http://schemas.microsoft.com/office/powerpoint/2010/main" val="3347120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F7EBD2-F4DB-0CF4-C18E-38E8A27A2C38}"/>
              </a:ext>
            </a:extLst>
          </p:cNvPr>
          <p:cNvPicPr>
            <a:picLocks noChangeAspect="1"/>
          </p:cNvPicPr>
          <p:nvPr/>
        </p:nvPicPr>
        <p:blipFill rotWithShape="1">
          <a:blip r:embed="rId2">
            <a:alphaModFix amt="77000"/>
          </a:blip>
          <a:srcRect l="14574" r="15334"/>
          <a:stretch/>
        </p:blipFill>
        <p:spPr>
          <a:xfrm>
            <a:off x="0" y="0"/>
            <a:ext cx="9199984" cy="6858000"/>
          </a:xfrm>
          <a:prstGeom prst="rect">
            <a:avLst/>
          </a:prstGeom>
        </p:spPr>
      </p:pic>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7"/>
            <a:ext cx="8229600" cy="6256791"/>
          </a:xfrm>
        </p:spPr>
        <p:txBody>
          <a:bodyPr>
            <a:normAutofit/>
          </a:bodyPr>
          <a:lstStyle/>
          <a:p>
            <a:r>
              <a:rPr lang="en-US" dirty="0"/>
              <a:t>2Ti 3:10 - But you have carefully followed my doctrine, manner of life, purpose, faith, longsuffering, love, perseverance,</a:t>
            </a:r>
            <a:endParaRPr lang="en-GB" dirty="0"/>
          </a:p>
        </p:txBody>
      </p:sp>
    </p:spTree>
    <p:extLst>
      <p:ext uri="{BB962C8B-B14F-4D97-AF65-F5344CB8AC3E}">
        <p14:creationId xmlns:p14="http://schemas.microsoft.com/office/powerpoint/2010/main" val="361505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F7EBD2-F4DB-0CF4-C18E-38E8A27A2C38}"/>
              </a:ext>
            </a:extLst>
          </p:cNvPr>
          <p:cNvPicPr>
            <a:picLocks noChangeAspect="1"/>
          </p:cNvPicPr>
          <p:nvPr/>
        </p:nvPicPr>
        <p:blipFill rotWithShape="1">
          <a:blip r:embed="rId2">
            <a:alphaModFix amt="77000"/>
          </a:blip>
          <a:srcRect l="14574" r="15334"/>
          <a:stretch/>
        </p:blipFill>
        <p:spPr>
          <a:xfrm>
            <a:off x="0" y="0"/>
            <a:ext cx="9199984" cy="6858000"/>
          </a:xfrm>
          <a:prstGeom prst="rect">
            <a:avLst/>
          </a:prstGeom>
        </p:spPr>
      </p:pic>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7"/>
            <a:ext cx="8229600" cy="6256791"/>
          </a:xfrm>
        </p:spPr>
        <p:txBody>
          <a:bodyPr>
            <a:normAutofit/>
          </a:bodyPr>
          <a:lstStyle/>
          <a:p>
            <a:r>
              <a:rPr lang="en-US" dirty="0"/>
              <a:t>2Ti 3:11 - persecutions, afflictions, which happened to me at Antioch, at Iconium, at Lystra—what persecutions I endured. And out of them all the Lord delivered me.</a:t>
            </a:r>
            <a:endParaRPr lang="en-GB" dirty="0"/>
          </a:p>
        </p:txBody>
      </p:sp>
    </p:spTree>
    <p:extLst>
      <p:ext uri="{BB962C8B-B14F-4D97-AF65-F5344CB8AC3E}">
        <p14:creationId xmlns:p14="http://schemas.microsoft.com/office/powerpoint/2010/main" val="1720174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93999</TotalTime>
  <Words>2102</Words>
  <Application>Microsoft Macintosh PowerPoint</Application>
  <PresentationFormat>On-screen Show (4:3)</PresentationFormat>
  <Paragraphs>128</Paragraphs>
  <Slides>62</Slides>
  <Notes>12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62</vt:i4>
      </vt:variant>
    </vt:vector>
  </HeadingPairs>
  <TitlesOfParts>
    <vt:vector size="65" baseType="lpstr">
      <vt:lpstr>Arial</vt:lpstr>
      <vt:lpstr>Calibri</vt:lpstr>
      <vt:lpstr>Office Theme</vt:lpstr>
      <vt:lpstr>PowerPoint Presentation</vt:lpstr>
      <vt:lpstr>Who are you Following?</vt:lpstr>
      <vt:lpstr>PowerPoint Presentation</vt:lpstr>
      <vt:lpstr>In Paul’s letter to Timothy, he warned him that difficult times would come in the last days.  This is what we have been considering so far:</vt:lpstr>
      <vt:lpstr>2Ti 3:1 - But know this, that in the last days perilous times will come...</vt:lpstr>
      <vt:lpstr>But then he says something important to Timothy: </vt:lpstr>
      <vt:lpstr>“But you…” </vt:lpstr>
      <vt:lpstr>2Ti 3:10 - But you have carefully followed my doctrine, manner of life, purpose, faith, longsuffering, love, perseverance,</vt:lpstr>
      <vt:lpstr>2Ti 3:11 - persecutions, afflictions, which happened to me at Antioch, at Iconium, at Lystra—what persecutions I endured. And out of them all the Lord delivered me.</vt:lpstr>
      <vt:lpstr>2Ti 3:12 - Yes, and all who desire to live godly in Christ Jesus will suffer persecution.</vt:lpstr>
      <vt:lpstr>This means that he expected Timothy to be different from men in the last days and very different from those who resisted the truth. </vt:lpstr>
      <vt:lpstr> Why was Timothy different?  Because he pursued a different path.  He followed a different pattern. </vt:lpstr>
      <vt:lpstr> If we want to overcome in these last days, we too must pursue a different path and follow a different pattern. </vt:lpstr>
      <vt:lpstr>So, what were the things that Paul taught him? </vt:lpstr>
      <vt:lpstr>Carefully follow my Doctrine </vt:lpstr>
      <vt:lpstr>2Ti 4:3 - For the time will come when they will not endure sound doctrine, but according to their own desires, because they have itching ears, they will heap up for themselves teachers;</vt:lpstr>
      <vt:lpstr>2Ti 4:4 - and they will turn their ears away from the truth, and be turned aside to fables.</vt:lpstr>
      <vt:lpstr>Carefully follow my Manner of Life </vt:lpstr>
      <vt:lpstr>Carefully follow my Manner of Life </vt:lpstr>
      <vt:lpstr>PowerPoint Presentation</vt:lpstr>
      <vt:lpstr>Pro 29:25 The fear of man brings a snare, But whoever trusts in the LORD shall be safe.</vt:lpstr>
      <vt:lpstr>Carefully follow my Purpose</vt:lpstr>
      <vt:lpstr>Carefully follow my Purpose</vt:lpstr>
      <vt:lpstr>Mat 6:19 - "Do not lay up for yourselves treasures on earth, where moth and rust destroy and where thieves break in and steal;</vt:lpstr>
      <vt:lpstr>Mat 6:20 - but lay up for yourselves treasures in heaven, where neither moth nor rust destroys and where thieves do not break in and steal.</vt:lpstr>
      <vt:lpstr>Mat 6:21 - For where your treasure is, there your heart will be also.</vt:lpstr>
      <vt:lpstr>Carefully follow my Faith </vt:lpstr>
      <vt:lpstr>Jas 2:20 - But do you want to know, O foolish man, that faith without works is dead?</vt:lpstr>
      <vt:lpstr>Jas 2:21 - Was not Abraham our father justified by works when he offered Isaac his son on the altar?</vt:lpstr>
      <vt:lpstr>Jas 2:22 - Do you see that faith was working together with his works, and by works faith was made perfect?</vt:lpstr>
      <vt:lpstr>Jas 2:23 - And the Scripture was fulfilled which says, "ABRAHAM BELIEVED GOD, AND IT WAS ACCOUNTED TO HIM FOR RIGHTEOUSNESS." And he was called the friend of God.</vt:lpstr>
      <vt:lpstr>Jas 2:24 - You see then that a man is justified by works, and not by faith only.</vt:lpstr>
      <vt:lpstr>Jas 2:25 - Likewise, was not Rahab the harlot also justified by works when she received the messengers and sent them out another way?</vt:lpstr>
      <vt:lpstr>Jas 2:26 - For as the body without the spirit is dead, so faith without works is dead also.</vt:lpstr>
      <vt:lpstr>So, who are you following?   What is your focus?   What is your aim?   How will you live?</vt:lpstr>
      <vt:lpstr>Carefully follow my Longsuffering</vt:lpstr>
      <vt:lpstr>1Pe 2:11 - Beloved, I beg you as sojourners and pilgrims, abstain from fleshly lusts which war against the soul,</vt:lpstr>
      <vt:lpstr>1Pe 2:12 - having your conduct honorable among the Gentiles, that when they speak against you as evildoers, they may, by your good works which they observe, glorify God in the day of visitation.</vt:lpstr>
      <vt:lpstr>1Pe 3:14 - But even if you should suffer for righteousness' sake, you are blessed. "AND DO NOT BE AFRAID OF THEIR THREATS, NOR BE TROUBLED."</vt:lpstr>
      <vt:lpstr>1Pe 3:15 - But sanctify the Lord God in your hearts, and always be ready to give a defense to everyone who asks you a reason for the hope that is in you, with meekness and fear;</vt:lpstr>
      <vt:lpstr>1Pe 3:16 - having a good conscience, that when they defame you as evildoers, those who revile your good conduct in Christ may be ashamed.</vt:lpstr>
      <vt:lpstr>1Pe 3:17 - For it is better, if it is the will of God, to suffer for doing good than for doing evil.</vt:lpstr>
      <vt:lpstr>Carefully follow my Love</vt:lpstr>
      <vt:lpstr>Pro 27:5   Open rebuke is better  Than love carefully concealed.</vt:lpstr>
      <vt:lpstr>Pro 27:6   Faithful are the wounds of a friend,  But the kisses of an enemy are deceitful.</vt:lpstr>
      <vt:lpstr>Pro 28:23 He who rebukes a man will find more favor afterward Than he who flatters with the tongue.</vt:lpstr>
      <vt:lpstr>Carefully follow my Perseverance</vt:lpstr>
      <vt:lpstr>Jas 1:12 - Blessed is the man who endures temptation; for when he has been approved, he will receive the crown of life which the Lord has promised to those who love Him.</vt:lpstr>
      <vt:lpstr>Carefully follow my Persecutions</vt:lpstr>
      <vt:lpstr>1Jn 2:15 - Do not love the world or the things in the world. If anyone loves the world, the love of the Father is not in him.</vt:lpstr>
      <vt:lpstr>1Jn 2:16 - For all that is in the world—the lust of the flesh, the lust of the eyes, and the pride of life—is not of the Father but is of the world.</vt:lpstr>
      <vt:lpstr>2Ti 3:12 - Yes, and all who desire to live godly in Christ Jesus will suffer persecution.</vt:lpstr>
      <vt:lpstr>Carefully follow my Afflictions</vt:lpstr>
      <vt:lpstr>2Ti 2:11 - This is a faithful saying: For if we died with Him, We shall also live with Him.</vt:lpstr>
      <vt:lpstr>2Ti 2:12 - If we endure, We shall also reign with Him. If we deny Him, He also will deny us.</vt:lpstr>
      <vt:lpstr>So, what does all this mean? </vt:lpstr>
      <vt:lpstr>It means that if we are to overcome the world (as the bible says), we must have a different focus, a different aim, a different way of living: </vt:lpstr>
      <vt:lpstr>Mat 16:26 – For what profit is it to a man if he gains the whole world, and loses his own soul? Or what will a man give in exchange for his soul?</vt:lpstr>
      <vt:lpstr>Mat 7:13 - "Enter by the narrow gate; for wide is the gate and broad is the way that leads to destruction, and there are many who go in by it.</vt:lpstr>
      <vt:lpstr>Mat 7:14 - Because narrow is the gate and difficult is the way which leads to life, and there are few who find it.</vt:lpstr>
      <vt:lpstr>So, who are you following?   What is your focus?   What is your aim?   How will you live?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God is still looking for one person to make a difference.   </dc:title>
  <dc:creator>Freddie Roberson</dc:creator>
  <cp:lastModifiedBy>Freddie Roberson</cp:lastModifiedBy>
  <cp:revision>3312</cp:revision>
  <dcterms:created xsi:type="dcterms:W3CDTF">2015-06-07T07:45:30Z</dcterms:created>
  <dcterms:modified xsi:type="dcterms:W3CDTF">2023-07-29T14:47:41Z</dcterms:modified>
</cp:coreProperties>
</file>