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90" r:id="rId2"/>
    <p:sldId id="5054" r:id="rId3"/>
    <p:sldId id="5013" r:id="rId4"/>
    <p:sldId id="5095" r:id="rId5"/>
    <p:sldId id="5096" r:id="rId6"/>
    <p:sldId id="5097" r:id="rId7"/>
    <p:sldId id="4838" r:id="rId8"/>
    <p:sldId id="5098" r:id="rId9"/>
    <p:sldId id="5099" r:id="rId10"/>
    <p:sldId id="4912" r:id="rId11"/>
    <p:sldId id="5042" r:id="rId12"/>
    <p:sldId id="5100" r:id="rId13"/>
    <p:sldId id="5101" r:id="rId14"/>
    <p:sldId id="5043" r:id="rId15"/>
    <p:sldId id="5044" r:id="rId16"/>
    <p:sldId id="5045" r:id="rId17"/>
    <p:sldId id="5046" r:id="rId18"/>
    <p:sldId id="5047" r:id="rId19"/>
    <p:sldId id="5102" r:id="rId20"/>
    <p:sldId id="5103" r:id="rId21"/>
    <p:sldId id="5104" r:id="rId22"/>
    <p:sldId id="5105" r:id="rId23"/>
    <p:sldId id="5050" r:id="rId24"/>
    <p:sldId id="5106" r:id="rId25"/>
    <p:sldId id="5107" r:id="rId26"/>
    <p:sldId id="5051" r:id="rId27"/>
    <p:sldId id="5108" r:id="rId28"/>
    <p:sldId id="5109" r:id="rId29"/>
    <p:sldId id="5052" r:id="rId30"/>
    <p:sldId id="5053" r:id="rId31"/>
    <p:sldId id="5110" r:id="rId32"/>
    <p:sldId id="4961" r:id="rId33"/>
    <p:sldId id="5055" r:id="rId34"/>
    <p:sldId id="5111" r:id="rId35"/>
    <p:sldId id="5112" r:id="rId36"/>
    <p:sldId id="5113" r:id="rId37"/>
    <p:sldId id="5018" r:id="rId38"/>
    <p:sldId id="5114" r:id="rId39"/>
    <p:sldId id="5115" r:id="rId40"/>
    <p:sldId id="5019" r:id="rId41"/>
    <p:sldId id="5056" r:id="rId42"/>
    <p:sldId id="5116" r:id="rId43"/>
    <p:sldId id="5117" r:id="rId44"/>
    <p:sldId id="5118" r:id="rId45"/>
    <p:sldId id="5119" r:id="rId46"/>
    <p:sldId id="5057" r:id="rId47"/>
    <p:sldId id="5058" r:id="rId48"/>
    <p:sldId id="5120" r:id="rId49"/>
    <p:sldId id="5020" r:id="rId50"/>
    <p:sldId id="5059" r:id="rId51"/>
    <p:sldId id="5060" r:id="rId52"/>
    <p:sldId id="5061" r:id="rId53"/>
    <p:sldId id="5062" r:id="rId54"/>
    <p:sldId id="5063" r:id="rId55"/>
    <p:sldId id="5121" r:id="rId56"/>
    <p:sldId id="5122" r:id="rId57"/>
    <p:sldId id="5064" r:id="rId58"/>
    <p:sldId id="3343"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32" autoAdjust="0"/>
    <p:restoredTop sz="93059" autoAdjust="0"/>
  </p:normalViewPr>
  <p:slideViewPr>
    <p:cSldViewPr snapToGrid="0" snapToObjects="1">
      <p:cViewPr>
        <p:scale>
          <a:sx n="62" d="100"/>
          <a:sy n="62" d="100"/>
        </p:scale>
        <p:origin x="128" y="112"/>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3" d="100"/>
          <a:sy n="103" d="100"/>
        </p:scale>
        <p:origin x="262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11/4/23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15</a:t>
            </a:fld>
            <a:endParaRPr lang="en-US"/>
          </a:p>
        </p:txBody>
      </p:sp>
    </p:spTree>
    <p:extLst>
      <p:ext uri="{BB962C8B-B14F-4D97-AF65-F5344CB8AC3E}">
        <p14:creationId xmlns:p14="http://schemas.microsoft.com/office/powerpoint/2010/main" val="383550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16</a:t>
            </a:fld>
            <a:endParaRPr lang="en-US"/>
          </a:p>
        </p:txBody>
      </p:sp>
    </p:spTree>
    <p:extLst>
      <p:ext uri="{BB962C8B-B14F-4D97-AF65-F5344CB8AC3E}">
        <p14:creationId xmlns:p14="http://schemas.microsoft.com/office/powerpoint/2010/main" val="381678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17</a:t>
            </a:fld>
            <a:endParaRPr lang="en-US"/>
          </a:p>
        </p:txBody>
      </p:sp>
    </p:spTree>
    <p:extLst>
      <p:ext uri="{BB962C8B-B14F-4D97-AF65-F5344CB8AC3E}">
        <p14:creationId xmlns:p14="http://schemas.microsoft.com/office/powerpoint/2010/main" val="57410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18</a:t>
            </a:fld>
            <a:endParaRPr lang="en-US"/>
          </a:p>
        </p:txBody>
      </p:sp>
    </p:spTree>
    <p:extLst>
      <p:ext uri="{BB962C8B-B14F-4D97-AF65-F5344CB8AC3E}">
        <p14:creationId xmlns:p14="http://schemas.microsoft.com/office/powerpoint/2010/main" val="13826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19</a:t>
            </a:fld>
            <a:endParaRPr lang="en-US"/>
          </a:p>
        </p:txBody>
      </p:sp>
    </p:spTree>
    <p:extLst>
      <p:ext uri="{BB962C8B-B14F-4D97-AF65-F5344CB8AC3E}">
        <p14:creationId xmlns:p14="http://schemas.microsoft.com/office/powerpoint/2010/main" val="1012164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20</a:t>
            </a:fld>
            <a:endParaRPr lang="en-US"/>
          </a:p>
        </p:txBody>
      </p:sp>
    </p:spTree>
    <p:extLst>
      <p:ext uri="{BB962C8B-B14F-4D97-AF65-F5344CB8AC3E}">
        <p14:creationId xmlns:p14="http://schemas.microsoft.com/office/powerpoint/2010/main" val="354360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23</a:t>
            </a:fld>
            <a:endParaRPr lang="en-US"/>
          </a:p>
        </p:txBody>
      </p:sp>
    </p:spTree>
    <p:extLst>
      <p:ext uri="{BB962C8B-B14F-4D97-AF65-F5344CB8AC3E}">
        <p14:creationId xmlns:p14="http://schemas.microsoft.com/office/powerpoint/2010/main" val="352891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24</a:t>
            </a:fld>
            <a:endParaRPr lang="en-US"/>
          </a:p>
        </p:txBody>
      </p:sp>
    </p:spTree>
    <p:extLst>
      <p:ext uri="{BB962C8B-B14F-4D97-AF65-F5344CB8AC3E}">
        <p14:creationId xmlns:p14="http://schemas.microsoft.com/office/powerpoint/2010/main" val="60041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26</a:t>
            </a:fld>
            <a:endParaRPr lang="en-US"/>
          </a:p>
        </p:txBody>
      </p:sp>
    </p:spTree>
    <p:extLst>
      <p:ext uri="{BB962C8B-B14F-4D97-AF65-F5344CB8AC3E}">
        <p14:creationId xmlns:p14="http://schemas.microsoft.com/office/powerpoint/2010/main" val="226814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27</a:t>
            </a:fld>
            <a:endParaRPr lang="en-US"/>
          </a:p>
        </p:txBody>
      </p:sp>
    </p:spTree>
    <p:extLst>
      <p:ext uri="{BB962C8B-B14F-4D97-AF65-F5344CB8AC3E}">
        <p14:creationId xmlns:p14="http://schemas.microsoft.com/office/powerpoint/2010/main" val="1617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7</a:t>
            </a:fld>
            <a:endParaRPr lang="en-US"/>
          </a:p>
        </p:txBody>
      </p:sp>
    </p:spTree>
    <p:extLst>
      <p:ext uri="{BB962C8B-B14F-4D97-AF65-F5344CB8AC3E}">
        <p14:creationId xmlns:p14="http://schemas.microsoft.com/office/powerpoint/2010/main" val="162019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29</a:t>
            </a:fld>
            <a:endParaRPr lang="en-US"/>
          </a:p>
        </p:txBody>
      </p:sp>
    </p:spTree>
    <p:extLst>
      <p:ext uri="{BB962C8B-B14F-4D97-AF65-F5344CB8AC3E}">
        <p14:creationId xmlns:p14="http://schemas.microsoft.com/office/powerpoint/2010/main" val="341609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30</a:t>
            </a:fld>
            <a:endParaRPr lang="en-US"/>
          </a:p>
        </p:txBody>
      </p:sp>
    </p:spTree>
    <p:extLst>
      <p:ext uri="{BB962C8B-B14F-4D97-AF65-F5344CB8AC3E}">
        <p14:creationId xmlns:p14="http://schemas.microsoft.com/office/powerpoint/2010/main" val="222296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40</a:t>
            </a:fld>
            <a:endParaRPr lang="en-US"/>
          </a:p>
        </p:txBody>
      </p:sp>
    </p:spTree>
    <p:extLst>
      <p:ext uri="{BB962C8B-B14F-4D97-AF65-F5344CB8AC3E}">
        <p14:creationId xmlns:p14="http://schemas.microsoft.com/office/powerpoint/2010/main" val="297081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55</a:t>
            </a:fld>
            <a:endParaRPr lang="en-US"/>
          </a:p>
        </p:txBody>
      </p:sp>
    </p:spTree>
    <p:extLst>
      <p:ext uri="{BB962C8B-B14F-4D97-AF65-F5344CB8AC3E}">
        <p14:creationId xmlns:p14="http://schemas.microsoft.com/office/powerpoint/2010/main" val="1175390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58</a:t>
            </a:fld>
            <a:endParaRPr lang="en-US"/>
          </a:p>
        </p:txBody>
      </p:sp>
    </p:spTree>
    <p:extLst>
      <p:ext uri="{BB962C8B-B14F-4D97-AF65-F5344CB8AC3E}">
        <p14:creationId xmlns:p14="http://schemas.microsoft.com/office/powerpoint/2010/main" val="146065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8</a:t>
            </a:fld>
            <a:endParaRPr lang="en-US"/>
          </a:p>
        </p:txBody>
      </p:sp>
    </p:spTree>
    <p:extLst>
      <p:ext uri="{BB962C8B-B14F-4D97-AF65-F5344CB8AC3E}">
        <p14:creationId xmlns:p14="http://schemas.microsoft.com/office/powerpoint/2010/main" val="308691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9</a:t>
            </a:fld>
            <a:endParaRPr lang="en-US"/>
          </a:p>
        </p:txBody>
      </p:sp>
    </p:spTree>
    <p:extLst>
      <p:ext uri="{BB962C8B-B14F-4D97-AF65-F5344CB8AC3E}">
        <p14:creationId xmlns:p14="http://schemas.microsoft.com/office/powerpoint/2010/main" val="110280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10</a:t>
            </a:fld>
            <a:endParaRPr lang="en-US"/>
          </a:p>
        </p:txBody>
      </p:sp>
    </p:spTree>
    <p:extLst>
      <p:ext uri="{BB962C8B-B14F-4D97-AF65-F5344CB8AC3E}">
        <p14:creationId xmlns:p14="http://schemas.microsoft.com/office/powerpoint/2010/main" val="225440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11</a:t>
            </a:fld>
            <a:endParaRPr lang="en-US"/>
          </a:p>
        </p:txBody>
      </p:sp>
    </p:spTree>
    <p:extLst>
      <p:ext uri="{BB962C8B-B14F-4D97-AF65-F5344CB8AC3E}">
        <p14:creationId xmlns:p14="http://schemas.microsoft.com/office/powerpoint/2010/main" val="87806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12</a:t>
            </a:fld>
            <a:endParaRPr lang="en-US"/>
          </a:p>
        </p:txBody>
      </p:sp>
    </p:spTree>
    <p:extLst>
      <p:ext uri="{BB962C8B-B14F-4D97-AF65-F5344CB8AC3E}">
        <p14:creationId xmlns:p14="http://schemas.microsoft.com/office/powerpoint/2010/main" val="209088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13</a:t>
            </a:fld>
            <a:endParaRPr lang="en-US"/>
          </a:p>
        </p:txBody>
      </p:sp>
    </p:spTree>
    <p:extLst>
      <p:ext uri="{BB962C8B-B14F-4D97-AF65-F5344CB8AC3E}">
        <p14:creationId xmlns:p14="http://schemas.microsoft.com/office/powerpoint/2010/main" val="283276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14</a:t>
            </a:fld>
            <a:endParaRPr lang="en-US"/>
          </a:p>
        </p:txBody>
      </p:sp>
    </p:spTree>
    <p:extLst>
      <p:ext uri="{BB962C8B-B14F-4D97-AF65-F5344CB8AC3E}">
        <p14:creationId xmlns:p14="http://schemas.microsoft.com/office/powerpoint/2010/main" val="64529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11/4/23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In the first part of chapter 2 (vs. 1-7) he tells us to be strong and gives us three examples:</a:t>
            </a:r>
            <a:endParaRPr lang="en-GB" dirty="0"/>
          </a:p>
        </p:txBody>
      </p:sp>
    </p:spTree>
    <p:extLst>
      <p:ext uri="{BB962C8B-B14F-4D97-AF65-F5344CB8AC3E}">
        <p14:creationId xmlns:p14="http://schemas.microsoft.com/office/powerpoint/2010/main" val="34571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3823855" y="755373"/>
            <a:ext cx="5167744" cy="5059017"/>
          </a:xfrm>
        </p:spPr>
        <p:txBody>
          <a:bodyPr>
            <a:normAutofit/>
          </a:bodyPr>
          <a:lstStyle/>
          <a:p>
            <a:pPr lvl="0"/>
            <a:r>
              <a:rPr lang="en-US" dirty="0"/>
              <a:t>A soldier who endures hardship</a:t>
            </a:r>
            <a:endParaRPr lang="en-GB" dirty="0"/>
          </a:p>
        </p:txBody>
      </p:sp>
      <p:pic>
        <p:nvPicPr>
          <p:cNvPr id="4" name="Picture 3">
            <a:extLst>
              <a:ext uri="{FF2B5EF4-FFF2-40B4-BE49-F238E27FC236}">
                <a16:creationId xmlns:a16="http://schemas.microsoft.com/office/drawing/2014/main" id="{A85246EA-9D6A-6C18-439F-60F5A69943F6}"/>
              </a:ext>
            </a:extLst>
          </p:cNvPr>
          <p:cNvPicPr>
            <a:picLocks noChangeAspect="1"/>
          </p:cNvPicPr>
          <p:nvPr/>
        </p:nvPicPr>
        <p:blipFill>
          <a:blip r:embed="rId3"/>
          <a:stretch>
            <a:fillRect/>
          </a:stretch>
        </p:blipFill>
        <p:spPr>
          <a:xfrm>
            <a:off x="-174170" y="544284"/>
            <a:ext cx="4440061" cy="6013111"/>
          </a:xfrm>
          <a:prstGeom prst="rect">
            <a:avLst/>
          </a:prstGeom>
          <a:effectLst>
            <a:softEdge rad="1143850"/>
          </a:effectLst>
        </p:spPr>
      </p:pic>
    </p:spTree>
    <p:extLst>
      <p:ext uri="{BB962C8B-B14F-4D97-AF65-F5344CB8AC3E}">
        <p14:creationId xmlns:p14="http://schemas.microsoft.com/office/powerpoint/2010/main" val="381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FDDE3-A6D0-502D-6581-1FA575320F13}"/>
              </a:ext>
            </a:extLst>
          </p:cNvPr>
          <p:cNvPicPr>
            <a:picLocks noChangeAspect="1"/>
          </p:cNvPicPr>
          <p:nvPr/>
        </p:nvPicPr>
        <p:blipFill rotWithShape="1">
          <a:blip r:embed="rId3">
            <a:alphaModFix amt="64000"/>
          </a:blip>
          <a:srcRect l="17229" r="8170"/>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3592287" y="1013461"/>
            <a:ext cx="5355770" cy="6355080"/>
          </a:xfrm>
        </p:spPr>
        <p:txBody>
          <a:bodyPr>
            <a:normAutofit/>
          </a:bodyPr>
          <a:lstStyle/>
          <a:p>
            <a:pPr lvl="0"/>
            <a:r>
              <a:rPr lang="en-US" dirty="0"/>
              <a:t>An athlete who competes according to the rules</a:t>
            </a:r>
            <a:endParaRPr lang="en-GB" dirty="0"/>
          </a:p>
        </p:txBody>
      </p:sp>
    </p:spTree>
    <p:extLst>
      <p:ext uri="{BB962C8B-B14F-4D97-AF65-F5344CB8AC3E}">
        <p14:creationId xmlns:p14="http://schemas.microsoft.com/office/powerpoint/2010/main" val="31450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2E778F-BE94-AB22-8F0A-7E2B6A337DB0}"/>
              </a:ext>
            </a:extLst>
          </p:cNvPr>
          <p:cNvPicPr>
            <a:picLocks noChangeAspect="1"/>
          </p:cNvPicPr>
          <p:nvPr/>
        </p:nvPicPr>
        <p:blipFill rotWithShape="1">
          <a:blip r:embed="rId3">
            <a:alphaModFix amt="90000"/>
          </a:blip>
          <a:srcRect l="11415"/>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95944" y="3940628"/>
            <a:ext cx="5355770" cy="2655025"/>
          </a:xfrm>
        </p:spPr>
        <p:txBody>
          <a:bodyPr>
            <a:normAutofit/>
          </a:bodyPr>
          <a:lstStyle/>
          <a:p>
            <a:r>
              <a:rPr lang="en-US" dirty="0"/>
              <a:t>A farmer who is hardworking</a:t>
            </a:r>
            <a:endParaRPr lang="en-GB" dirty="0"/>
          </a:p>
        </p:txBody>
      </p:sp>
    </p:spTree>
    <p:extLst>
      <p:ext uri="{BB962C8B-B14F-4D97-AF65-F5344CB8AC3E}">
        <p14:creationId xmlns:p14="http://schemas.microsoft.com/office/powerpoint/2010/main" val="36745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2CB164-B7F5-12CB-7D67-73DBDED97C1A}"/>
              </a:ext>
            </a:extLst>
          </p:cNvPr>
          <p:cNvPicPr>
            <a:picLocks noChangeAspect="1"/>
          </p:cNvPicPr>
          <p:nvPr/>
        </p:nvPicPr>
        <p:blipFill rotWithShape="1">
          <a:blip r:embed="rId3">
            <a:alphaModFix amt="36000"/>
          </a:blip>
          <a:srcRect t="10088" r="21946"/>
          <a:stretch/>
        </p:blipFill>
        <p:spPr>
          <a:xfrm>
            <a:off x="951808" y="510961"/>
            <a:ext cx="6924501" cy="5836077"/>
          </a:xfrm>
          <a:prstGeom prst="rect">
            <a:avLst/>
          </a:prstGeom>
          <a:effectLst>
            <a:softEdge rad="88416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756458" y="1937227"/>
            <a:ext cx="7315200" cy="3902463"/>
          </a:xfrm>
        </p:spPr>
        <p:txBody>
          <a:bodyPr>
            <a:normAutofit/>
          </a:bodyPr>
          <a:lstStyle/>
          <a:p>
            <a:r>
              <a:rPr lang="en-US" dirty="0"/>
              <a:t>In the second part of chapter 2 he used the word </a:t>
            </a:r>
            <a:r>
              <a:rPr lang="en-US" b="1" i="1" dirty="0"/>
              <a:t>remember </a:t>
            </a:r>
            <a:r>
              <a:rPr lang="en-US" dirty="0"/>
              <a:t>to encourage us to keep our focus! </a:t>
            </a:r>
            <a:endParaRPr lang="en-GB" dirty="0"/>
          </a:p>
        </p:txBody>
      </p:sp>
    </p:spTree>
    <p:extLst>
      <p:ext uri="{BB962C8B-B14F-4D97-AF65-F5344CB8AC3E}">
        <p14:creationId xmlns:p14="http://schemas.microsoft.com/office/powerpoint/2010/main" val="19385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2:8 - Remember that Jesus Christ, of the seed of David, was raised from the dead according to my gospel,</a:t>
            </a:r>
            <a:endParaRPr lang="en-GB" dirty="0"/>
          </a:p>
        </p:txBody>
      </p:sp>
    </p:spTree>
    <p:extLst>
      <p:ext uri="{BB962C8B-B14F-4D97-AF65-F5344CB8AC3E}">
        <p14:creationId xmlns:p14="http://schemas.microsoft.com/office/powerpoint/2010/main" val="6362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2:9 - for which I suffer trouble as an evildoer, even to the point of chains; but the word of God is not chained.</a:t>
            </a:r>
            <a:endParaRPr lang="en-GB" dirty="0"/>
          </a:p>
        </p:txBody>
      </p:sp>
    </p:spTree>
    <p:extLst>
      <p:ext uri="{BB962C8B-B14F-4D97-AF65-F5344CB8AC3E}">
        <p14:creationId xmlns:p14="http://schemas.microsoft.com/office/powerpoint/2010/main" val="172039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2:10 - Therefore I endure all things for the sake of the elect, that they also may obtain the salvation which is in Christ Jesus with eternal glory.</a:t>
            </a:r>
            <a:endParaRPr lang="en-GB" dirty="0"/>
          </a:p>
        </p:txBody>
      </p:sp>
    </p:spTree>
    <p:extLst>
      <p:ext uri="{BB962C8B-B14F-4D97-AF65-F5344CB8AC3E}">
        <p14:creationId xmlns:p14="http://schemas.microsoft.com/office/powerpoint/2010/main" val="13507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2:11 - This is a faithful saying: </a:t>
            </a:r>
            <a:br>
              <a:rPr lang="en-GB" dirty="0"/>
            </a:br>
            <a:r>
              <a:rPr lang="en-US" dirty="0"/>
              <a:t>For if we died with Him,</a:t>
            </a:r>
            <a:br>
              <a:rPr lang="en-GB" dirty="0"/>
            </a:br>
            <a:r>
              <a:rPr lang="en-US" dirty="0"/>
              <a:t>We shall also live with Him.</a:t>
            </a:r>
            <a:endParaRPr lang="en-GB" dirty="0"/>
          </a:p>
        </p:txBody>
      </p:sp>
    </p:spTree>
    <p:extLst>
      <p:ext uri="{BB962C8B-B14F-4D97-AF65-F5344CB8AC3E}">
        <p14:creationId xmlns:p14="http://schemas.microsoft.com/office/powerpoint/2010/main" val="283272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2:12 - If we endure,</a:t>
            </a:r>
            <a:br>
              <a:rPr lang="en-GB" dirty="0"/>
            </a:br>
            <a:r>
              <a:rPr lang="en-US" dirty="0"/>
              <a:t>We shall also reign with Him.</a:t>
            </a:r>
            <a:br>
              <a:rPr lang="en-GB" dirty="0"/>
            </a:br>
            <a:r>
              <a:rPr lang="en-US" dirty="0"/>
              <a:t>If we deny Him,</a:t>
            </a:r>
            <a:br>
              <a:rPr lang="en-GB" dirty="0"/>
            </a:br>
            <a:r>
              <a:rPr lang="en-US" dirty="0"/>
              <a:t>He also will deny us.</a:t>
            </a:r>
            <a:endParaRPr lang="en-GB" dirty="0"/>
          </a:p>
        </p:txBody>
      </p:sp>
    </p:spTree>
    <p:extLst>
      <p:ext uri="{BB962C8B-B14F-4D97-AF65-F5344CB8AC3E}">
        <p14:creationId xmlns:p14="http://schemas.microsoft.com/office/powerpoint/2010/main" val="3969680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C6644-6857-50AD-EE5C-407CAF37BC4C}"/>
              </a:ext>
            </a:extLst>
          </p:cNvPr>
          <p:cNvPicPr>
            <a:picLocks noChangeAspect="1"/>
          </p:cNvPicPr>
          <p:nvPr/>
        </p:nvPicPr>
        <p:blipFill rotWithShape="1">
          <a:blip r:embed="rId2"/>
          <a:srcRect l="11186" t="1" r="2539" b="294"/>
          <a:stretch/>
        </p:blipFill>
        <p:spPr>
          <a:xfrm>
            <a:off x="-1" y="0"/>
            <a:ext cx="9144001" cy="7045036"/>
          </a:xfrm>
          <a:prstGeom prst="rect">
            <a:avLst/>
          </a:prstGeom>
        </p:spPr>
      </p:pic>
      <p:sp>
        <p:nvSpPr>
          <p:cNvPr id="2" name="Title 1">
            <a:extLst>
              <a:ext uri="{FF2B5EF4-FFF2-40B4-BE49-F238E27FC236}">
                <a16:creationId xmlns:a16="http://schemas.microsoft.com/office/drawing/2014/main" id="{1F02C314-BB00-D29C-135B-2AE782DD78AC}"/>
              </a:ext>
            </a:extLst>
          </p:cNvPr>
          <p:cNvSpPr>
            <a:spLocks noGrp="1"/>
          </p:cNvSpPr>
          <p:nvPr>
            <p:ph type="title"/>
          </p:nvPr>
        </p:nvSpPr>
        <p:spPr>
          <a:xfrm>
            <a:off x="457199" y="3725839"/>
            <a:ext cx="6202907" cy="2631417"/>
          </a:xfrm>
        </p:spPr>
        <p:txBody>
          <a:bodyPr/>
          <a:lstStyle/>
          <a:p>
            <a:r>
              <a:rPr lang="en-US" dirty="0">
                <a:solidFill>
                  <a:schemeClr val="bg1"/>
                </a:solidFill>
              </a:rPr>
              <a:t>Keep Your Focus!</a:t>
            </a:r>
          </a:p>
        </p:txBody>
      </p:sp>
    </p:spTree>
    <p:extLst>
      <p:ext uri="{BB962C8B-B14F-4D97-AF65-F5344CB8AC3E}">
        <p14:creationId xmlns:p14="http://schemas.microsoft.com/office/powerpoint/2010/main" val="369409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Jesus is the Messiah, the promised one, who proved it by his resurrection.  This is the </a:t>
            </a:r>
            <a:r>
              <a:rPr lang="en-US" b="1" i="1" u="sng" dirty="0"/>
              <a:t>center</a:t>
            </a:r>
            <a:r>
              <a:rPr lang="en-US" dirty="0"/>
              <a:t> of what we believe and what we preach.</a:t>
            </a:r>
            <a:endParaRPr lang="en-GB" dirty="0"/>
          </a:p>
        </p:txBody>
      </p:sp>
    </p:spTree>
    <p:extLst>
      <p:ext uri="{BB962C8B-B14F-4D97-AF65-F5344CB8AC3E}">
        <p14:creationId xmlns:p14="http://schemas.microsoft.com/office/powerpoint/2010/main" val="68494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823B-B140-A565-E203-EABC4160F0DE}"/>
              </a:ext>
            </a:extLst>
          </p:cNvPr>
          <p:cNvSpPr>
            <a:spLocks noGrp="1"/>
          </p:cNvSpPr>
          <p:nvPr>
            <p:ph type="title"/>
          </p:nvPr>
        </p:nvSpPr>
        <p:spPr/>
        <p:txBody>
          <a:bodyPr>
            <a:normAutofit/>
          </a:bodyPr>
          <a:lstStyle/>
          <a:p>
            <a:r>
              <a:rPr lang="en-US" dirty="0"/>
              <a:t>Three things to remember:</a:t>
            </a:r>
          </a:p>
        </p:txBody>
      </p:sp>
      <p:sp>
        <p:nvSpPr>
          <p:cNvPr id="3" name="Content Placeholder 2">
            <a:extLst>
              <a:ext uri="{FF2B5EF4-FFF2-40B4-BE49-F238E27FC236}">
                <a16:creationId xmlns:a16="http://schemas.microsoft.com/office/drawing/2014/main" id="{F8F7C242-44B2-BF3B-DECB-0CCE81A45DF3}"/>
              </a:ext>
            </a:extLst>
          </p:cNvPr>
          <p:cNvSpPr>
            <a:spLocks noGrp="1"/>
          </p:cNvSpPr>
          <p:nvPr>
            <p:ph idx="1"/>
          </p:nvPr>
        </p:nvSpPr>
        <p:spPr/>
        <p:txBody>
          <a:bodyPr/>
          <a:lstStyle/>
          <a:p>
            <a:r>
              <a:rPr lang="en-US" sz="3600" dirty="0"/>
              <a:t>The resurrection (vs. 8,9)</a:t>
            </a:r>
          </a:p>
          <a:p>
            <a:r>
              <a:rPr lang="en-US" sz="3600" dirty="0"/>
              <a:t>The elect (v. 10)</a:t>
            </a:r>
          </a:p>
          <a:p>
            <a:r>
              <a:rPr lang="en-US" sz="3600" dirty="0"/>
              <a:t>The reward (v. 11)</a:t>
            </a:r>
          </a:p>
          <a:p>
            <a:endParaRPr lang="en-US" dirty="0"/>
          </a:p>
        </p:txBody>
      </p:sp>
    </p:spTree>
    <p:extLst>
      <p:ext uri="{BB962C8B-B14F-4D97-AF65-F5344CB8AC3E}">
        <p14:creationId xmlns:p14="http://schemas.microsoft.com/office/powerpoint/2010/main" val="131045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79312-2EF3-9DBB-9B44-EBAA77F24262}"/>
              </a:ext>
            </a:extLst>
          </p:cNvPr>
          <p:cNvPicPr>
            <a:picLocks noChangeAspect="1"/>
          </p:cNvPicPr>
          <p:nvPr/>
        </p:nvPicPr>
        <p:blipFill>
          <a:blip r:embed="rId2">
            <a:alphaModFix amt="60000"/>
          </a:blip>
          <a:stretch>
            <a:fillRect/>
          </a:stretch>
        </p:blipFill>
        <p:spPr>
          <a:xfrm>
            <a:off x="0" y="0"/>
            <a:ext cx="9144000" cy="6858000"/>
          </a:xfrm>
          <a:prstGeom prst="rect">
            <a:avLst/>
          </a:prstGeom>
          <a:effectLst>
            <a:softEdge rad="0"/>
          </a:effectLst>
        </p:spPr>
      </p:pic>
      <p:sp>
        <p:nvSpPr>
          <p:cNvPr id="2" name="Title 1">
            <a:extLst>
              <a:ext uri="{FF2B5EF4-FFF2-40B4-BE49-F238E27FC236}">
                <a16:creationId xmlns:a16="http://schemas.microsoft.com/office/drawing/2014/main" id="{7474B8C4-DB84-2A23-C04F-124ED96A5E0A}"/>
              </a:ext>
            </a:extLst>
          </p:cNvPr>
          <p:cNvSpPr>
            <a:spLocks noGrp="1"/>
          </p:cNvSpPr>
          <p:nvPr>
            <p:ph type="title"/>
          </p:nvPr>
        </p:nvSpPr>
        <p:spPr>
          <a:xfrm>
            <a:off x="4572000" y="274638"/>
            <a:ext cx="4114799" cy="4401272"/>
          </a:xfrm>
        </p:spPr>
        <p:txBody>
          <a:bodyPr/>
          <a:lstStyle/>
          <a:p>
            <a:r>
              <a:rPr lang="en-US" dirty="0"/>
              <a:t>#1</a:t>
            </a:r>
            <a:br>
              <a:rPr lang="en-US" dirty="0"/>
            </a:br>
            <a:r>
              <a:rPr lang="en-US" dirty="0"/>
              <a:t>The Resurrection</a:t>
            </a:r>
          </a:p>
        </p:txBody>
      </p:sp>
    </p:spTree>
    <p:extLst>
      <p:ext uri="{BB962C8B-B14F-4D97-AF65-F5344CB8AC3E}">
        <p14:creationId xmlns:p14="http://schemas.microsoft.com/office/powerpoint/2010/main" val="1499196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2:8 - Remember that Jesus Christ, of the seed of David, was raised from the dead according to my gospel,</a:t>
            </a:r>
            <a:endParaRPr lang="en-GB" dirty="0"/>
          </a:p>
        </p:txBody>
      </p:sp>
    </p:spTree>
    <p:extLst>
      <p:ext uri="{BB962C8B-B14F-4D97-AF65-F5344CB8AC3E}">
        <p14:creationId xmlns:p14="http://schemas.microsoft.com/office/powerpoint/2010/main" val="196973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2:9 - for which I suffer trouble as an evildoer, even to the point of chains; but the word of God is not chained.</a:t>
            </a:r>
            <a:endParaRPr lang="en-GB" dirty="0"/>
          </a:p>
        </p:txBody>
      </p:sp>
    </p:spTree>
    <p:extLst>
      <p:ext uri="{BB962C8B-B14F-4D97-AF65-F5344CB8AC3E}">
        <p14:creationId xmlns:p14="http://schemas.microsoft.com/office/powerpoint/2010/main" val="572022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7D7628-1C62-9B9F-113D-F6B5DCDEF353}"/>
              </a:ext>
            </a:extLst>
          </p:cNvPr>
          <p:cNvPicPr>
            <a:picLocks noChangeAspect="1"/>
          </p:cNvPicPr>
          <p:nvPr/>
        </p:nvPicPr>
        <p:blipFill>
          <a:blip r:embed="rId2">
            <a:alphaModFix amt="60000"/>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7A7F003E-FEA4-028E-E5A9-B06F7F9C257B}"/>
              </a:ext>
            </a:extLst>
          </p:cNvPr>
          <p:cNvSpPr>
            <a:spLocks noGrp="1"/>
          </p:cNvSpPr>
          <p:nvPr>
            <p:ph idx="1"/>
          </p:nvPr>
        </p:nvSpPr>
        <p:spPr>
          <a:xfrm>
            <a:off x="457200" y="1205344"/>
            <a:ext cx="8229600" cy="5257799"/>
          </a:xfrm>
        </p:spPr>
        <p:txBody>
          <a:bodyPr/>
          <a:lstStyle/>
          <a:p>
            <a:r>
              <a:rPr lang="en-US" sz="3600" dirty="0"/>
              <a:t>Proves that Jesus is the Messiah, the descendant of David, the savior of the world.</a:t>
            </a:r>
          </a:p>
          <a:p>
            <a:r>
              <a:rPr lang="en-US" sz="3600" dirty="0"/>
              <a:t>Proves that Jesus has the power to change and deliver anyone who believes.</a:t>
            </a:r>
          </a:p>
          <a:p>
            <a:r>
              <a:rPr lang="en-US" sz="3600" dirty="0"/>
              <a:t>Proves that we will rise again to a new life.</a:t>
            </a:r>
          </a:p>
          <a:p>
            <a:endParaRPr lang="en-US" dirty="0"/>
          </a:p>
        </p:txBody>
      </p:sp>
    </p:spTree>
    <p:extLst>
      <p:ext uri="{BB962C8B-B14F-4D97-AF65-F5344CB8AC3E}">
        <p14:creationId xmlns:p14="http://schemas.microsoft.com/office/powerpoint/2010/main" val="1517057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Luk</a:t>
            </a:r>
            <a:r>
              <a:rPr lang="en-US" dirty="0"/>
              <a:t> 24:46 - Then He said to them, "Thus it is written, and thus it was necessary for the Christ to suffer and to rise from the dead the third day,</a:t>
            </a:r>
            <a:endParaRPr lang="en-GB" dirty="0"/>
          </a:p>
        </p:txBody>
      </p:sp>
    </p:spTree>
    <p:extLst>
      <p:ext uri="{BB962C8B-B14F-4D97-AF65-F5344CB8AC3E}">
        <p14:creationId xmlns:p14="http://schemas.microsoft.com/office/powerpoint/2010/main" val="388163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Luk</a:t>
            </a:r>
            <a:r>
              <a:rPr lang="en-US" dirty="0"/>
              <a:t> 24:47 - and that repentance and remission of sins should be preached in His name to all nations, beginning at Jerusalem.</a:t>
            </a:r>
            <a:endParaRPr lang="en-GB" dirty="0"/>
          </a:p>
        </p:txBody>
      </p:sp>
    </p:spTree>
    <p:extLst>
      <p:ext uri="{BB962C8B-B14F-4D97-AF65-F5344CB8AC3E}">
        <p14:creationId xmlns:p14="http://schemas.microsoft.com/office/powerpoint/2010/main" val="3043729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57F9-9AAF-FB32-A1CF-7B5AF9ABEDA9}"/>
              </a:ext>
            </a:extLst>
          </p:cNvPr>
          <p:cNvSpPr>
            <a:spLocks noGrp="1"/>
          </p:cNvSpPr>
          <p:nvPr>
            <p:ph type="title"/>
          </p:nvPr>
        </p:nvSpPr>
        <p:spPr>
          <a:xfrm>
            <a:off x="457200" y="274638"/>
            <a:ext cx="8229600" cy="6084598"/>
          </a:xfrm>
        </p:spPr>
        <p:txBody>
          <a:bodyPr/>
          <a:lstStyle/>
          <a:p>
            <a:r>
              <a:rPr lang="en-US" dirty="0"/>
              <a:t>So, the first thing to focus on is the resurrection of Jesus.  What is the second thing to remember?</a:t>
            </a:r>
            <a:endParaRPr lang="en-GB" dirty="0"/>
          </a:p>
        </p:txBody>
      </p:sp>
    </p:spTree>
    <p:extLst>
      <p:ext uri="{BB962C8B-B14F-4D97-AF65-F5344CB8AC3E}">
        <p14:creationId xmlns:p14="http://schemas.microsoft.com/office/powerpoint/2010/main" val="3176874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361E57-AF7A-2912-6088-8E09CC7F2649}"/>
              </a:ext>
            </a:extLst>
          </p:cNvPr>
          <p:cNvPicPr>
            <a:picLocks noChangeAspect="1"/>
          </p:cNvPicPr>
          <p:nvPr/>
        </p:nvPicPr>
        <p:blipFill rotWithShape="1">
          <a:blip r:embed="rId3">
            <a:alphaModFix amt="70000"/>
          </a:blip>
          <a:srcRect b="25000"/>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0" y="3865418"/>
            <a:ext cx="6571211" cy="2992582"/>
          </a:xfrm>
        </p:spPr>
        <p:txBody>
          <a:bodyPr>
            <a:normAutofit/>
          </a:bodyPr>
          <a:lstStyle/>
          <a:p>
            <a:r>
              <a:rPr lang="en-US" dirty="0"/>
              <a:t>#2</a:t>
            </a:r>
            <a:br>
              <a:rPr lang="en-US" dirty="0"/>
            </a:br>
            <a:r>
              <a:rPr lang="en-US" dirty="0"/>
              <a:t>The Elect (chosen)</a:t>
            </a:r>
            <a:endParaRPr lang="en-GB" dirty="0"/>
          </a:p>
        </p:txBody>
      </p:sp>
    </p:spTree>
    <p:extLst>
      <p:ext uri="{BB962C8B-B14F-4D97-AF65-F5344CB8AC3E}">
        <p14:creationId xmlns:p14="http://schemas.microsoft.com/office/powerpoint/2010/main" val="20901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D794B-0AB0-8577-6825-CC7ED83E3F96}"/>
              </a:ext>
            </a:extLst>
          </p:cNvPr>
          <p:cNvPicPr>
            <a:picLocks noChangeAspect="1"/>
          </p:cNvPicPr>
          <p:nvPr/>
        </p:nvPicPr>
        <p:blipFill rotWithShape="1">
          <a:blip r:embed="rId2">
            <a:alphaModFix amt="50000"/>
          </a:blip>
          <a:srcRect l="18084" t="-1069" r="16982" b="26345"/>
          <a:stretch/>
        </p:blipFill>
        <p:spPr>
          <a:xfrm>
            <a:off x="0" y="-145473"/>
            <a:ext cx="9144000" cy="6992288"/>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Are you a soldier?  It has been said that believers in Jesus are soldiers for Christ. </a:t>
            </a:r>
            <a:endParaRPr lang="en-GB" dirty="0"/>
          </a:p>
        </p:txBody>
      </p:sp>
    </p:spTree>
    <p:extLst>
      <p:ext uri="{BB962C8B-B14F-4D97-AF65-F5344CB8AC3E}">
        <p14:creationId xmlns:p14="http://schemas.microsoft.com/office/powerpoint/2010/main" val="21261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2:10 - Therefore I endure all things for the sake of the elect, that they also may obtain the salvation which is in Christ Jesus with eternal glory.</a:t>
            </a:r>
            <a:endParaRPr lang="en-GB" dirty="0"/>
          </a:p>
        </p:txBody>
      </p:sp>
    </p:spTree>
    <p:extLst>
      <p:ext uri="{BB962C8B-B14F-4D97-AF65-F5344CB8AC3E}">
        <p14:creationId xmlns:p14="http://schemas.microsoft.com/office/powerpoint/2010/main" val="6467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CE0A5A-4639-7B5C-6893-1A6308B43F9E}"/>
              </a:ext>
            </a:extLst>
          </p:cNvPr>
          <p:cNvPicPr>
            <a:picLocks noChangeAspect="1"/>
          </p:cNvPicPr>
          <p:nvPr/>
        </p:nvPicPr>
        <p:blipFill rotWithShape="1">
          <a:blip r:embed="rId2">
            <a:alphaModFix amt="70000"/>
          </a:blip>
          <a:srcRect b="25000"/>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82BAB698-8BEE-B0F2-A42D-5466C3756A1E}"/>
              </a:ext>
            </a:extLst>
          </p:cNvPr>
          <p:cNvSpPr>
            <a:spLocks noGrp="1"/>
          </p:cNvSpPr>
          <p:nvPr>
            <p:ph idx="1"/>
          </p:nvPr>
        </p:nvSpPr>
        <p:spPr/>
        <p:txBody>
          <a:bodyPr/>
          <a:lstStyle/>
          <a:p>
            <a:r>
              <a:rPr lang="en-US" sz="3600" dirty="0"/>
              <a:t>These are those whom God has chosen to be saved.</a:t>
            </a:r>
          </a:p>
          <a:p>
            <a:r>
              <a:rPr lang="en-US" sz="3600" dirty="0"/>
              <a:t>There is something that we must do – we are witnesses</a:t>
            </a:r>
          </a:p>
          <a:p>
            <a:endParaRPr lang="en-US" dirty="0"/>
          </a:p>
        </p:txBody>
      </p:sp>
    </p:spTree>
    <p:extLst>
      <p:ext uri="{BB962C8B-B14F-4D97-AF65-F5344CB8AC3E}">
        <p14:creationId xmlns:p14="http://schemas.microsoft.com/office/powerpoint/2010/main" val="3981645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C2BC4E-D4E2-2485-6BE5-5D6FCA23ACA8}"/>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1:5 - For as the sufferings of Christ abound in us, so our consolation also abounds through Christ.</a:t>
            </a:r>
            <a:endParaRPr lang="en-GB" dirty="0"/>
          </a:p>
        </p:txBody>
      </p:sp>
    </p:spTree>
    <p:extLst>
      <p:ext uri="{BB962C8B-B14F-4D97-AF65-F5344CB8AC3E}">
        <p14:creationId xmlns:p14="http://schemas.microsoft.com/office/powerpoint/2010/main" val="36150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1:6 - Now if we are afflicted, it is for your consolation and salvation, which is effective for enduring the same sufferings which we also suffer. Or if we are comforted, it is for your consolation and salvation.</a:t>
            </a:r>
            <a:endParaRPr lang="en-GB" dirty="0"/>
          </a:p>
        </p:txBody>
      </p:sp>
    </p:spTree>
    <p:extLst>
      <p:ext uri="{BB962C8B-B14F-4D97-AF65-F5344CB8AC3E}">
        <p14:creationId xmlns:p14="http://schemas.microsoft.com/office/powerpoint/2010/main" val="117632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1:7 - And our hope for you is steadfast, because we know that as you are partakers of the sufferings, so also you will partake of the consolation.</a:t>
            </a:r>
            <a:endParaRPr lang="en-GB" dirty="0"/>
          </a:p>
        </p:txBody>
      </p:sp>
    </p:spTree>
    <p:extLst>
      <p:ext uri="{BB962C8B-B14F-4D97-AF65-F5344CB8AC3E}">
        <p14:creationId xmlns:p14="http://schemas.microsoft.com/office/powerpoint/2010/main" val="2308834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6060-6499-ACD3-2018-7D5BA47963D7}"/>
              </a:ext>
            </a:extLst>
          </p:cNvPr>
          <p:cNvSpPr>
            <a:spLocks noGrp="1"/>
          </p:cNvSpPr>
          <p:nvPr>
            <p:ph type="title"/>
          </p:nvPr>
        </p:nvSpPr>
        <p:spPr>
          <a:xfrm>
            <a:off x="457200" y="274638"/>
            <a:ext cx="8229600" cy="6146944"/>
          </a:xfrm>
        </p:spPr>
        <p:txBody>
          <a:bodyPr/>
          <a:lstStyle/>
          <a:p>
            <a:r>
              <a:rPr lang="en-US" dirty="0"/>
              <a:t>So, we focus on the resurrection of Jesus, and the elect that need to be saved.  What is the third thing to remember?</a:t>
            </a:r>
          </a:p>
        </p:txBody>
      </p:sp>
    </p:spTree>
    <p:extLst>
      <p:ext uri="{BB962C8B-B14F-4D97-AF65-F5344CB8AC3E}">
        <p14:creationId xmlns:p14="http://schemas.microsoft.com/office/powerpoint/2010/main" val="1119224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EC4EAE-59AD-A2A7-8DD5-DEA3524FF868}"/>
              </a:ext>
            </a:extLst>
          </p:cNvPr>
          <p:cNvPicPr>
            <a:picLocks noChangeAspect="1"/>
          </p:cNvPicPr>
          <p:nvPr/>
        </p:nvPicPr>
        <p:blipFill rotWithShape="1">
          <a:blip r:embed="rId2"/>
          <a:srcRect t="12908" b="27091"/>
          <a:stretch/>
        </p:blipFill>
        <p:spPr>
          <a:xfrm>
            <a:off x="0" y="1"/>
            <a:ext cx="9144000" cy="6858000"/>
          </a:xfrm>
          <a:prstGeom prst="rect">
            <a:avLst/>
          </a:prstGeom>
        </p:spPr>
      </p:pic>
      <p:sp>
        <p:nvSpPr>
          <p:cNvPr id="2" name="Title 1">
            <a:extLst>
              <a:ext uri="{FF2B5EF4-FFF2-40B4-BE49-F238E27FC236}">
                <a16:creationId xmlns:a16="http://schemas.microsoft.com/office/drawing/2014/main" id="{A2E06060-6499-ACD3-2018-7D5BA47963D7}"/>
              </a:ext>
            </a:extLst>
          </p:cNvPr>
          <p:cNvSpPr>
            <a:spLocks noGrp="1"/>
          </p:cNvSpPr>
          <p:nvPr>
            <p:ph type="title"/>
          </p:nvPr>
        </p:nvSpPr>
        <p:spPr>
          <a:xfrm>
            <a:off x="3075709" y="1111827"/>
            <a:ext cx="8229600" cy="4634346"/>
          </a:xfrm>
        </p:spPr>
        <p:txBody>
          <a:bodyPr/>
          <a:lstStyle/>
          <a:p>
            <a:r>
              <a:rPr lang="en-US" dirty="0"/>
              <a:t>#3</a:t>
            </a:r>
            <a:br>
              <a:rPr lang="en-US" dirty="0"/>
            </a:br>
            <a:r>
              <a:rPr lang="en-US" dirty="0"/>
              <a:t>The reward:</a:t>
            </a:r>
            <a:endParaRPr lang="en-GB" dirty="0"/>
          </a:p>
        </p:txBody>
      </p:sp>
    </p:spTree>
    <p:extLst>
      <p:ext uri="{BB962C8B-B14F-4D97-AF65-F5344CB8AC3E}">
        <p14:creationId xmlns:p14="http://schemas.microsoft.com/office/powerpoint/2010/main" val="2214905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2:11 - This is a faithful saying: </a:t>
            </a:r>
            <a:br>
              <a:rPr lang="en-GB" dirty="0"/>
            </a:br>
            <a:r>
              <a:rPr lang="en-US" dirty="0"/>
              <a:t>For if we died with Him,</a:t>
            </a:r>
            <a:br>
              <a:rPr lang="en-GB" dirty="0"/>
            </a:br>
            <a:r>
              <a:rPr lang="en-US" dirty="0"/>
              <a:t>We shall also live with Him.</a:t>
            </a:r>
            <a:endParaRPr lang="en-GB" dirty="0"/>
          </a:p>
        </p:txBody>
      </p:sp>
    </p:spTree>
    <p:extLst>
      <p:ext uri="{BB962C8B-B14F-4D97-AF65-F5344CB8AC3E}">
        <p14:creationId xmlns:p14="http://schemas.microsoft.com/office/powerpoint/2010/main" val="4121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2:12 - If we endure,</a:t>
            </a:r>
            <a:br>
              <a:rPr lang="en-GB" dirty="0"/>
            </a:br>
            <a:r>
              <a:rPr lang="en-US" dirty="0"/>
              <a:t>We shall also reign with Him.</a:t>
            </a:r>
            <a:br>
              <a:rPr lang="en-GB" dirty="0"/>
            </a:br>
            <a:r>
              <a:rPr lang="en-US" dirty="0"/>
              <a:t>If we deny Him,</a:t>
            </a:r>
            <a:br>
              <a:rPr lang="en-GB" dirty="0"/>
            </a:br>
            <a:r>
              <a:rPr lang="en-US" dirty="0"/>
              <a:t>He also will deny us.</a:t>
            </a:r>
            <a:endParaRPr lang="en-GB" dirty="0"/>
          </a:p>
        </p:txBody>
      </p:sp>
    </p:spTree>
    <p:extLst>
      <p:ext uri="{BB962C8B-B14F-4D97-AF65-F5344CB8AC3E}">
        <p14:creationId xmlns:p14="http://schemas.microsoft.com/office/powerpoint/2010/main" val="1879623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2:13 - If we are faithless,</a:t>
            </a:r>
            <a:br>
              <a:rPr lang="en-GB" dirty="0"/>
            </a:br>
            <a:r>
              <a:rPr lang="en-US" dirty="0"/>
              <a:t>He remains faithful; He cannot deny Himself.</a:t>
            </a:r>
            <a:endParaRPr lang="en-GB" dirty="0"/>
          </a:p>
        </p:txBody>
      </p:sp>
    </p:spTree>
    <p:extLst>
      <p:ext uri="{BB962C8B-B14F-4D97-AF65-F5344CB8AC3E}">
        <p14:creationId xmlns:p14="http://schemas.microsoft.com/office/powerpoint/2010/main" val="383737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D794B-0AB0-8577-6825-CC7ED83E3F96}"/>
              </a:ext>
            </a:extLst>
          </p:cNvPr>
          <p:cNvPicPr>
            <a:picLocks noChangeAspect="1"/>
          </p:cNvPicPr>
          <p:nvPr/>
        </p:nvPicPr>
        <p:blipFill rotWithShape="1">
          <a:blip r:embed="rId2">
            <a:alphaModFix amt="50000"/>
          </a:blip>
          <a:srcRect l="18084" t="-1069" r="16982" b="26345"/>
          <a:stretch/>
        </p:blipFill>
        <p:spPr>
          <a:xfrm>
            <a:off x="0" y="-145473"/>
            <a:ext cx="9144000" cy="6992288"/>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But solders have to fight, and soldiers die! </a:t>
            </a:r>
            <a:endParaRPr lang="en-GB" dirty="0"/>
          </a:p>
        </p:txBody>
      </p:sp>
    </p:spTree>
    <p:extLst>
      <p:ext uri="{BB962C8B-B14F-4D97-AF65-F5344CB8AC3E}">
        <p14:creationId xmlns:p14="http://schemas.microsoft.com/office/powerpoint/2010/main" val="2500330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0" y="1"/>
            <a:ext cx="9143999" cy="6858000"/>
          </a:xfrm>
        </p:spPr>
        <p:txBody>
          <a:bodyPr>
            <a:normAutofit/>
          </a:bodyPr>
          <a:lstStyle/>
          <a:p>
            <a:pPr lvl="0"/>
            <a:r>
              <a:rPr lang="en-US" dirty="0"/>
              <a:t>If we die with Him, we live:</a:t>
            </a:r>
            <a:endParaRPr lang="en-GB" dirty="0"/>
          </a:p>
        </p:txBody>
      </p:sp>
    </p:spTree>
    <p:extLst>
      <p:ext uri="{BB962C8B-B14F-4D97-AF65-F5344CB8AC3E}">
        <p14:creationId xmlns:p14="http://schemas.microsoft.com/office/powerpoint/2010/main" val="13080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6:4 - Therefore we were buried with Him through baptism into death, that just as Christ was raised from the dead by the glory of the Father, even so we also should walk in newness of life.</a:t>
            </a:r>
            <a:endParaRPr lang="en-GB" dirty="0"/>
          </a:p>
        </p:txBody>
      </p:sp>
    </p:spTree>
    <p:extLst>
      <p:ext uri="{BB962C8B-B14F-4D97-AF65-F5344CB8AC3E}">
        <p14:creationId xmlns:p14="http://schemas.microsoft.com/office/powerpoint/2010/main" val="327455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6:5 - For if we have been united together in the likeness of His death, certainly we also shall be in the likeness of His resurrection,</a:t>
            </a:r>
            <a:endParaRPr lang="en-GB" dirty="0"/>
          </a:p>
        </p:txBody>
      </p:sp>
    </p:spTree>
    <p:extLst>
      <p:ext uri="{BB962C8B-B14F-4D97-AF65-F5344CB8AC3E}">
        <p14:creationId xmlns:p14="http://schemas.microsoft.com/office/powerpoint/2010/main" val="2836614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6:6 - knowing this, that our old man was crucified with Him, that the body of sin might be done away with, that we should no longer be slaves of sin.</a:t>
            </a:r>
            <a:endParaRPr lang="en-GB" dirty="0"/>
          </a:p>
        </p:txBody>
      </p:sp>
    </p:spTree>
    <p:extLst>
      <p:ext uri="{BB962C8B-B14F-4D97-AF65-F5344CB8AC3E}">
        <p14:creationId xmlns:p14="http://schemas.microsoft.com/office/powerpoint/2010/main" val="1804085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6:7 - For he who has died has been freed from sin.</a:t>
            </a:r>
            <a:endParaRPr lang="en-GB" dirty="0"/>
          </a:p>
        </p:txBody>
      </p:sp>
    </p:spTree>
    <p:extLst>
      <p:ext uri="{BB962C8B-B14F-4D97-AF65-F5344CB8AC3E}">
        <p14:creationId xmlns:p14="http://schemas.microsoft.com/office/powerpoint/2010/main" val="2523760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Rom 6:8 - Now if we died with Christ, we believe that we shall also live with Him,</a:t>
            </a:r>
            <a:endParaRPr lang="en-GB" dirty="0"/>
          </a:p>
        </p:txBody>
      </p:sp>
    </p:spTree>
    <p:extLst>
      <p:ext uri="{BB962C8B-B14F-4D97-AF65-F5344CB8AC3E}">
        <p14:creationId xmlns:p14="http://schemas.microsoft.com/office/powerpoint/2010/main" val="1428156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If we endure, we reign:</a:t>
            </a:r>
            <a:endParaRPr lang="en-GB" dirty="0"/>
          </a:p>
        </p:txBody>
      </p:sp>
    </p:spTree>
    <p:extLst>
      <p:ext uri="{BB962C8B-B14F-4D97-AF65-F5344CB8AC3E}">
        <p14:creationId xmlns:p14="http://schemas.microsoft.com/office/powerpoint/2010/main" val="30399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19:28 - So Jesus said to them, "Assuredly I say to you, that in the regeneration, when the Son of Man sits on the throne of His glory, you who have followed Me will also sit on twelve thrones, judging the twelve tribes of Israel.</a:t>
            </a:r>
            <a:endParaRPr lang="en-GB" dirty="0"/>
          </a:p>
        </p:txBody>
      </p:sp>
    </p:spTree>
    <p:extLst>
      <p:ext uri="{BB962C8B-B14F-4D97-AF65-F5344CB8AC3E}">
        <p14:creationId xmlns:p14="http://schemas.microsoft.com/office/powerpoint/2010/main" val="23596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19:29 - And everyone who has left houses or brothers or sisters or father or mother or wife or children or lands, for My name's sake, shall receive a hundredfold, and inherit eternal life. </a:t>
            </a:r>
            <a:endParaRPr lang="en-GB" dirty="0"/>
          </a:p>
        </p:txBody>
      </p:sp>
    </p:spTree>
    <p:extLst>
      <p:ext uri="{BB962C8B-B14F-4D97-AF65-F5344CB8AC3E}">
        <p14:creationId xmlns:p14="http://schemas.microsoft.com/office/powerpoint/2010/main" val="219508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pPr lvl="0"/>
            <a:r>
              <a:rPr lang="en-US" dirty="0"/>
              <a:t>If we deny, He will do the same:</a:t>
            </a:r>
            <a:endParaRPr lang="en-GB" dirty="0"/>
          </a:p>
        </p:txBody>
      </p:sp>
    </p:spTree>
    <p:extLst>
      <p:ext uri="{BB962C8B-B14F-4D97-AF65-F5344CB8AC3E}">
        <p14:creationId xmlns:p14="http://schemas.microsoft.com/office/powerpoint/2010/main" val="10979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D794B-0AB0-8577-6825-CC7ED83E3F96}"/>
              </a:ext>
            </a:extLst>
          </p:cNvPr>
          <p:cNvPicPr>
            <a:picLocks noChangeAspect="1"/>
          </p:cNvPicPr>
          <p:nvPr/>
        </p:nvPicPr>
        <p:blipFill rotWithShape="1">
          <a:blip r:embed="rId2">
            <a:alphaModFix amt="50000"/>
          </a:blip>
          <a:srcRect l="18084" t="-1069" r="16982" b="26345"/>
          <a:stretch/>
        </p:blipFill>
        <p:spPr>
          <a:xfrm>
            <a:off x="0" y="-145473"/>
            <a:ext cx="9144000" cy="6992288"/>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Why would I want to be a soldier?  Why would I want to struggle with endurance?</a:t>
            </a:r>
            <a:r>
              <a:rPr lang="en-GB" dirty="0"/>
              <a:t> </a:t>
            </a:r>
          </a:p>
        </p:txBody>
      </p:sp>
    </p:spTree>
    <p:extLst>
      <p:ext uri="{BB962C8B-B14F-4D97-AF65-F5344CB8AC3E}">
        <p14:creationId xmlns:p14="http://schemas.microsoft.com/office/powerpoint/2010/main" val="2539763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10:32 - "Therefore whoever confesses Me before men, him I will also confess before My Father who is in heaven.</a:t>
            </a:r>
            <a:endParaRPr lang="en-GB" dirty="0"/>
          </a:p>
        </p:txBody>
      </p:sp>
    </p:spTree>
    <p:extLst>
      <p:ext uri="{BB962C8B-B14F-4D97-AF65-F5344CB8AC3E}">
        <p14:creationId xmlns:p14="http://schemas.microsoft.com/office/powerpoint/2010/main" val="24024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Mat 10:33 - But whoever denies Me before men, him I will also deny before My Father who is in heaven.</a:t>
            </a:r>
            <a:endParaRPr lang="en-GB" dirty="0"/>
          </a:p>
        </p:txBody>
      </p:sp>
    </p:spTree>
    <p:extLst>
      <p:ext uri="{BB962C8B-B14F-4D97-AF65-F5344CB8AC3E}">
        <p14:creationId xmlns:p14="http://schemas.microsoft.com/office/powerpoint/2010/main" val="322598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pPr lvl="0"/>
            <a:r>
              <a:rPr lang="en-US" dirty="0"/>
              <a:t>If we are faithless, He is still faithful:</a:t>
            </a:r>
            <a:endParaRPr lang="en-GB" dirty="0"/>
          </a:p>
        </p:txBody>
      </p:sp>
    </p:spTree>
    <p:extLst>
      <p:ext uri="{BB962C8B-B14F-4D97-AF65-F5344CB8AC3E}">
        <p14:creationId xmlns:p14="http://schemas.microsoft.com/office/powerpoint/2010/main" val="21789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It doesn’t matter what we or others believe, He is still faithful to His word and will complete His purposes.  God’s faithfulness is not affected by human unbelief (C. H. Spurgeon).</a:t>
            </a:r>
            <a:endParaRPr lang="en-GB" dirty="0"/>
          </a:p>
        </p:txBody>
      </p:sp>
    </p:spTree>
    <p:extLst>
      <p:ext uri="{BB962C8B-B14F-4D97-AF65-F5344CB8AC3E}">
        <p14:creationId xmlns:p14="http://schemas.microsoft.com/office/powerpoint/2010/main" val="304787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Num 23:19 - "God is not a man, that He should lie,</a:t>
            </a:r>
            <a:br>
              <a:rPr lang="en-GB" dirty="0"/>
            </a:br>
            <a:r>
              <a:rPr lang="en-US" dirty="0"/>
              <a:t>Nor a son of man, that He should repent.</a:t>
            </a:r>
            <a:br>
              <a:rPr lang="en-GB" dirty="0"/>
            </a:br>
            <a:r>
              <a:rPr lang="en-US" dirty="0"/>
              <a:t>Has He said, and will He not do?</a:t>
            </a:r>
            <a:br>
              <a:rPr lang="en-GB" dirty="0"/>
            </a:br>
            <a:r>
              <a:rPr lang="en-US" dirty="0"/>
              <a:t>Or has He spoken, and will He not make it good?</a:t>
            </a:r>
            <a:endParaRPr lang="en-GB" dirty="0"/>
          </a:p>
        </p:txBody>
      </p:sp>
    </p:spTree>
    <p:extLst>
      <p:ext uri="{BB962C8B-B14F-4D97-AF65-F5344CB8AC3E}">
        <p14:creationId xmlns:p14="http://schemas.microsoft.com/office/powerpoint/2010/main" val="284163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14DB4-9598-1809-2568-E500F5AE2495}"/>
              </a:ext>
            </a:extLst>
          </p:cNvPr>
          <p:cNvPicPr>
            <a:picLocks noChangeAspect="1"/>
          </p:cNvPicPr>
          <p:nvPr/>
        </p:nvPicPr>
        <p:blipFill rotWithShape="1">
          <a:blip r:embed="rId3">
            <a:alphaModFix amt="42000"/>
          </a:blip>
          <a:srcRect l="6666" r="4444"/>
          <a:stretch/>
        </p:blipFill>
        <p:spPr>
          <a:xfrm>
            <a:off x="0" y="0"/>
            <a:ext cx="9144000" cy="6858000"/>
          </a:xfrm>
          <a:prstGeom prst="rect">
            <a:avLst/>
          </a:prstGeom>
        </p:spPr>
      </p:pic>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a:xfrm>
            <a:off x="457200" y="274638"/>
            <a:ext cx="8229600" cy="6367900"/>
          </a:xfrm>
        </p:spPr>
        <p:txBody>
          <a:bodyPr>
            <a:normAutofit/>
          </a:bodyPr>
          <a:lstStyle/>
          <a:p>
            <a:r>
              <a:rPr lang="en-US" dirty="0"/>
              <a:t>So, in these last days we must not just mingle with the crowd.  We must remember that we are soldiers and keep our focus:</a:t>
            </a:r>
            <a:endParaRPr lang="en-GB" dirty="0"/>
          </a:p>
        </p:txBody>
      </p:sp>
    </p:spTree>
    <p:extLst>
      <p:ext uri="{BB962C8B-B14F-4D97-AF65-F5344CB8AC3E}">
        <p14:creationId xmlns:p14="http://schemas.microsoft.com/office/powerpoint/2010/main" val="991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5E5D9A-9445-09F1-2579-B6AA22BC9BE8}"/>
              </a:ext>
            </a:extLst>
          </p:cNvPr>
          <p:cNvPicPr>
            <a:picLocks noChangeAspect="1"/>
          </p:cNvPicPr>
          <p:nvPr/>
        </p:nvPicPr>
        <p:blipFill rotWithShape="1">
          <a:blip r:embed="rId2">
            <a:alphaModFix amt="42000"/>
          </a:blip>
          <a:srcRect l="6666" r="4444"/>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8E512D26-409A-7AD7-E3AF-49F08DE3DA2D}"/>
              </a:ext>
            </a:extLst>
          </p:cNvPr>
          <p:cNvSpPr>
            <a:spLocks noGrp="1"/>
          </p:cNvSpPr>
          <p:nvPr>
            <p:ph idx="1"/>
          </p:nvPr>
        </p:nvSpPr>
        <p:spPr>
          <a:xfrm>
            <a:off x="457200" y="415636"/>
            <a:ext cx="8229600" cy="5710528"/>
          </a:xfrm>
        </p:spPr>
        <p:txBody>
          <a:bodyPr/>
          <a:lstStyle/>
          <a:p>
            <a:r>
              <a:rPr lang="en-US" b="1" i="1" dirty="0"/>
              <a:t>Remember the resurrection </a:t>
            </a:r>
            <a:r>
              <a:rPr lang="en-US" dirty="0"/>
              <a:t>– proof that Jesus is the savior and can save and deliver anyone</a:t>
            </a:r>
          </a:p>
          <a:p>
            <a:r>
              <a:rPr lang="en-US" b="1" i="1" dirty="0"/>
              <a:t>Remember the elect </a:t>
            </a:r>
            <a:r>
              <a:rPr lang="en-US" dirty="0"/>
              <a:t>– there are still some out there of whom God wants us to testify so that they can be saved</a:t>
            </a:r>
          </a:p>
          <a:p>
            <a:r>
              <a:rPr lang="en-US" b="1" i="1" dirty="0"/>
              <a:t>Remember the reward </a:t>
            </a:r>
            <a:r>
              <a:rPr lang="en-US" dirty="0"/>
              <a:t>– </a:t>
            </a:r>
          </a:p>
          <a:p>
            <a:pPr lvl="1"/>
            <a:r>
              <a:rPr lang="en-US" dirty="0"/>
              <a:t>if we die, we live</a:t>
            </a:r>
          </a:p>
          <a:p>
            <a:pPr lvl="1"/>
            <a:r>
              <a:rPr lang="en-US" dirty="0"/>
              <a:t>if we endure, we reign</a:t>
            </a:r>
          </a:p>
          <a:p>
            <a:pPr lvl="1"/>
            <a:r>
              <a:rPr lang="en-US" dirty="0"/>
              <a:t>if we deny, He will deny</a:t>
            </a:r>
          </a:p>
          <a:p>
            <a:pPr lvl="1"/>
            <a:r>
              <a:rPr lang="en-US" dirty="0"/>
              <a:t>if we lose faith, He will still be faithful</a:t>
            </a:r>
          </a:p>
          <a:p>
            <a:endParaRPr lang="en-US" dirty="0"/>
          </a:p>
        </p:txBody>
      </p:sp>
    </p:spTree>
    <p:extLst>
      <p:ext uri="{BB962C8B-B14F-4D97-AF65-F5344CB8AC3E}">
        <p14:creationId xmlns:p14="http://schemas.microsoft.com/office/powerpoint/2010/main" val="3031480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D9AF5-81D5-992F-228A-6F19D7C4A5E2}"/>
              </a:ext>
            </a:extLst>
          </p:cNvPr>
          <p:cNvPicPr>
            <a:picLocks noChangeAspect="1"/>
          </p:cNvPicPr>
          <p:nvPr/>
        </p:nvPicPr>
        <p:blipFill rotWithShape="1">
          <a:blip r:embed="rId2">
            <a:alphaModFix amt="42000"/>
          </a:blip>
          <a:srcRect l="6666" r="4444"/>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Keep your focus!</a:t>
            </a:r>
            <a:endParaRPr lang="en-GB" dirty="0"/>
          </a:p>
        </p:txBody>
      </p:sp>
    </p:spTree>
    <p:extLst>
      <p:ext uri="{BB962C8B-B14F-4D97-AF65-F5344CB8AC3E}">
        <p14:creationId xmlns:p14="http://schemas.microsoft.com/office/powerpoint/2010/main" val="34964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D794B-0AB0-8577-6825-CC7ED83E3F96}"/>
              </a:ext>
            </a:extLst>
          </p:cNvPr>
          <p:cNvPicPr>
            <a:picLocks noChangeAspect="1"/>
          </p:cNvPicPr>
          <p:nvPr/>
        </p:nvPicPr>
        <p:blipFill rotWithShape="1">
          <a:blip r:embed="rId2">
            <a:alphaModFix amt="50000"/>
          </a:blip>
          <a:srcRect l="18084" t="-1069" r="16982" b="26345"/>
          <a:stretch/>
        </p:blipFill>
        <p:spPr>
          <a:xfrm>
            <a:off x="0" y="-145473"/>
            <a:ext cx="9144000" cy="6992288"/>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Instead of getting involved in warfare, is it not easier to simply mingle with the crowd?</a:t>
            </a:r>
            <a:r>
              <a:rPr lang="en-GB" dirty="0"/>
              <a:t> </a:t>
            </a:r>
          </a:p>
        </p:txBody>
      </p:sp>
    </p:spTree>
    <p:extLst>
      <p:ext uri="{BB962C8B-B14F-4D97-AF65-F5344CB8AC3E}">
        <p14:creationId xmlns:p14="http://schemas.microsoft.com/office/powerpoint/2010/main" val="3640240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14DB4-9598-1809-2568-E500F5AE2495}"/>
              </a:ext>
            </a:extLst>
          </p:cNvPr>
          <p:cNvPicPr>
            <a:picLocks noChangeAspect="1"/>
          </p:cNvPicPr>
          <p:nvPr/>
        </p:nvPicPr>
        <p:blipFill rotWithShape="1">
          <a:blip r:embed="rId3">
            <a:alphaModFix amt="42000"/>
          </a:blip>
          <a:srcRect l="6666" r="4444"/>
          <a:stretch/>
        </p:blipFill>
        <p:spPr>
          <a:xfrm>
            <a:off x="0" y="0"/>
            <a:ext cx="9144000" cy="6858000"/>
          </a:xfrm>
          <a:prstGeom prst="rect">
            <a:avLst/>
          </a:prstGeom>
        </p:spPr>
      </p:pic>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a:xfrm>
            <a:off x="457200" y="274638"/>
            <a:ext cx="8229600" cy="6367900"/>
          </a:xfrm>
        </p:spPr>
        <p:txBody>
          <a:bodyPr/>
          <a:lstStyle/>
          <a:p>
            <a:r>
              <a:rPr lang="en-US" dirty="0"/>
              <a:t>If you are a believer and the Holy Spirit is working in you, sooner or later you are going to become less and less selfish and more concerned for the salvation and welfare of others. </a:t>
            </a:r>
            <a:endParaRPr lang="en-GB" dirty="0"/>
          </a:p>
        </p:txBody>
      </p:sp>
    </p:spTree>
    <p:extLst>
      <p:ext uri="{BB962C8B-B14F-4D97-AF65-F5344CB8AC3E}">
        <p14:creationId xmlns:p14="http://schemas.microsoft.com/office/powerpoint/2010/main" val="23649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14DB4-9598-1809-2568-E500F5AE2495}"/>
              </a:ext>
            </a:extLst>
          </p:cNvPr>
          <p:cNvPicPr>
            <a:picLocks noChangeAspect="1"/>
          </p:cNvPicPr>
          <p:nvPr/>
        </p:nvPicPr>
        <p:blipFill rotWithShape="1">
          <a:blip r:embed="rId3">
            <a:alphaModFix amt="42000"/>
          </a:blip>
          <a:srcRect l="6666" r="4444"/>
          <a:stretch/>
        </p:blipFill>
        <p:spPr>
          <a:xfrm>
            <a:off x="0" y="0"/>
            <a:ext cx="9144000" cy="6858000"/>
          </a:xfrm>
          <a:prstGeom prst="rect">
            <a:avLst/>
          </a:prstGeom>
        </p:spPr>
      </p:pic>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a:xfrm>
            <a:off x="457200" y="274638"/>
            <a:ext cx="8229600" cy="6367900"/>
          </a:xfrm>
        </p:spPr>
        <p:txBody>
          <a:bodyPr/>
          <a:lstStyle/>
          <a:p>
            <a:r>
              <a:rPr lang="en-US" dirty="0"/>
              <a:t>You may have started thinking only of yourself, but if you continue, you will end up thinking of others. </a:t>
            </a:r>
            <a:br>
              <a:rPr lang="en-US" dirty="0"/>
            </a:br>
            <a:r>
              <a:rPr lang="en-US" dirty="0"/>
              <a:t>You will become a soldier!</a:t>
            </a:r>
            <a:endParaRPr lang="en-GB" dirty="0"/>
          </a:p>
        </p:txBody>
      </p:sp>
    </p:spTree>
    <p:extLst>
      <p:ext uri="{BB962C8B-B14F-4D97-AF65-F5344CB8AC3E}">
        <p14:creationId xmlns:p14="http://schemas.microsoft.com/office/powerpoint/2010/main" val="1822481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14DB4-9598-1809-2568-E500F5AE2495}"/>
              </a:ext>
            </a:extLst>
          </p:cNvPr>
          <p:cNvPicPr>
            <a:picLocks noChangeAspect="1"/>
          </p:cNvPicPr>
          <p:nvPr/>
        </p:nvPicPr>
        <p:blipFill rotWithShape="1">
          <a:blip r:embed="rId3">
            <a:alphaModFix amt="42000"/>
          </a:blip>
          <a:srcRect l="6666" r="4444"/>
          <a:stretch/>
        </p:blipFill>
        <p:spPr>
          <a:xfrm>
            <a:off x="0" y="0"/>
            <a:ext cx="9144000" cy="6858000"/>
          </a:xfrm>
          <a:prstGeom prst="rect">
            <a:avLst/>
          </a:prstGeom>
        </p:spPr>
      </p:pic>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a:xfrm>
            <a:off x="457200" y="274638"/>
            <a:ext cx="8229600" cy="6367900"/>
          </a:xfrm>
        </p:spPr>
        <p:txBody>
          <a:bodyPr/>
          <a:lstStyle/>
          <a:p>
            <a:r>
              <a:rPr lang="en-US" dirty="0"/>
              <a:t>This is because the Spirit of God is in you and because Jesus becomes your Lord, Master, Ruler.</a:t>
            </a:r>
            <a:r>
              <a:rPr lang="en-GB" dirty="0"/>
              <a:t> </a:t>
            </a:r>
          </a:p>
        </p:txBody>
      </p:sp>
    </p:spTree>
    <p:extLst>
      <p:ext uri="{BB962C8B-B14F-4D97-AF65-F5344CB8AC3E}">
        <p14:creationId xmlns:p14="http://schemas.microsoft.com/office/powerpoint/2010/main" val="419913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94896</TotalTime>
  <Words>2548</Words>
  <Application>Microsoft Macintosh PowerPoint</Application>
  <PresentationFormat>On-screen Show (4:3)</PresentationFormat>
  <Paragraphs>158</Paragraphs>
  <Slides>58</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Keep Your Focus!</vt:lpstr>
      <vt:lpstr>Are you a soldier?  It has been said that believers in Jesus are soldiers for Christ. </vt:lpstr>
      <vt:lpstr>But solders have to fight, and soldiers die! </vt:lpstr>
      <vt:lpstr>Why would I want to be a soldier?  Why would I want to struggle with endurance? </vt:lpstr>
      <vt:lpstr>Instead of getting involved in warfare, is it not easier to simply mingle with the crowd? </vt:lpstr>
      <vt:lpstr>If you are a believer and the Holy Spirit is working in you, sooner or later you are going to become less and less selfish and more concerned for the salvation and welfare of others. </vt:lpstr>
      <vt:lpstr>You may have started thinking only of yourself, but if you continue, you will end up thinking of others.  You will become a soldier!</vt:lpstr>
      <vt:lpstr>This is because the Spirit of God is in you and because Jesus becomes your Lord, Master, Ruler. </vt:lpstr>
      <vt:lpstr>In the first part of chapter 2 (vs. 1-7) he tells us to be strong and gives us three examples:</vt:lpstr>
      <vt:lpstr>A soldier who endures hardship</vt:lpstr>
      <vt:lpstr>An athlete who competes according to the rules</vt:lpstr>
      <vt:lpstr>A farmer who is hardworking</vt:lpstr>
      <vt:lpstr>In the second part of chapter 2 he used the word remember to encourage us to keep our focus! </vt:lpstr>
      <vt:lpstr>2Ti 2:8 - Remember that Jesus Christ, of the seed of David, was raised from the dead according to my gospel,</vt:lpstr>
      <vt:lpstr>2Ti 2:9 - for which I suffer trouble as an evildoer, even to the point of chains; but the word of God is not chained.</vt:lpstr>
      <vt:lpstr>2Ti 2:10 - Therefore I endure all things for the sake of the elect, that they also may obtain the salvation which is in Christ Jesus with eternal glory.</vt:lpstr>
      <vt:lpstr>2Ti 2:11 - This is a faithful saying:  For if we died with Him, We shall also live with Him.</vt:lpstr>
      <vt:lpstr>2Ti 2:12 - If we endure, We shall also reign with Him. If we deny Him, He also will deny us.</vt:lpstr>
      <vt:lpstr>Jesus is the Messiah, the promised one, who proved it by his resurrection.  This is the center of what we believe and what we preach.</vt:lpstr>
      <vt:lpstr>Three things to remember:</vt:lpstr>
      <vt:lpstr>#1 The Resurrection</vt:lpstr>
      <vt:lpstr>2Ti 2:8 - Remember that Jesus Christ, of the seed of David, was raised from the dead according to my gospel,</vt:lpstr>
      <vt:lpstr>2Ti 2:9 - for which I suffer trouble as an evildoer, even to the point of chains; but the word of God is not chained.</vt:lpstr>
      <vt:lpstr>PowerPoint Presentation</vt:lpstr>
      <vt:lpstr>Luk 24:46 - Then He said to them, "Thus it is written, and thus it was necessary for the Christ to suffer and to rise from the dead the third day,</vt:lpstr>
      <vt:lpstr>Luk 24:47 - and that repentance and remission of sins should be preached in His name to all nations, beginning at Jerusalem.</vt:lpstr>
      <vt:lpstr>So, the first thing to focus on is the resurrection of Jesus.  What is the second thing to remember?</vt:lpstr>
      <vt:lpstr>#2 The Elect (chosen)</vt:lpstr>
      <vt:lpstr>2Ti 2:10 - Therefore I endure all things for the sake of the elect, that they also may obtain the salvation which is in Christ Jesus with eternal glory.</vt:lpstr>
      <vt:lpstr>PowerPoint Presentation</vt:lpstr>
      <vt:lpstr>2Co 1:5 - For as the sufferings of Christ abound in us, so our consolation also abounds through Christ.</vt:lpstr>
      <vt:lpstr>2Co 1:6 - Now if we are afflicted, it is for your consolation and salvation, which is effective for enduring the same sufferings which we also suffer. Or if we are comforted, it is for your consolation and salvation.</vt:lpstr>
      <vt:lpstr>2Co 1:7 - And our hope for you is steadfast, because we know that as you are partakers of the sufferings, so also you will partake of the consolation.</vt:lpstr>
      <vt:lpstr>So, we focus on the resurrection of Jesus, and the elect that need to be saved.  What is the third thing to remember?</vt:lpstr>
      <vt:lpstr>#3 The reward:</vt:lpstr>
      <vt:lpstr>2Ti 2:11 - This is a faithful saying:  For if we died with Him, We shall also live with Him.</vt:lpstr>
      <vt:lpstr>2Ti 2:12 - If we endure, We shall also reign with Him. If we deny Him, He also will deny us.</vt:lpstr>
      <vt:lpstr>2Ti 2:13 - If we are faithless, He remains faithful; He cannot deny Himself.</vt:lpstr>
      <vt:lpstr>If we die with Him, we live:</vt:lpstr>
      <vt:lpstr>Rom 6:4 - Therefore we were buried with Him through baptism into death, that just as Christ was raised from the dead by the glory of the Father, even so we also should walk in newness of life.</vt:lpstr>
      <vt:lpstr>Rom 6:5 - For if we have been united together in the likeness of His death, certainly we also shall be in the likeness of His resurrection,</vt:lpstr>
      <vt:lpstr>Rom 6:6 - knowing this, that our old man was crucified with Him, that the body of sin might be done away with, that we should no longer be slaves of sin.</vt:lpstr>
      <vt:lpstr>Rom 6:7 - For he who has died has been freed from sin.</vt:lpstr>
      <vt:lpstr>Rom 6:8 - Now if we died with Christ, we believe that we shall also live with Him,</vt:lpstr>
      <vt:lpstr>If we endure, we reign:</vt:lpstr>
      <vt:lpstr>Mat 19:28 - So Jesus said to them, "Assuredly I say to you, that in the regeneration, when the Son of Man sits on the throne of His glory, you who have followed Me will also sit on twelve thrones, judging the twelve tribes of Israel.</vt:lpstr>
      <vt:lpstr>Mat 19:29 - And everyone who has left houses or brothers or sisters or father or mother or wife or children or lands, for My name's sake, shall receive a hundredfold, and inherit eternal life. </vt:lpstr>
      <vt:lpstr>If we deny, He will do the same:</vt:lpstr>
      <vt:lpstr>Mat 10:32 - "Therefore whoever confesses Me before men, him I will also confess before My Father who is in heaven.</vt:lpstr>
      <vt:lpstr>Mat 10:33 - But whoever denies Me before men, him I will also deny before My Father who is in heaven.</vt:lpstr>
      <vt:lpstr>If we are faithless, He is still faithful:</vt:lpstr>
      <vt:lpstr>It doesn’t matter what we or others believe, He is still faithful to His word and will complete His purposes.  God’s faithfulness is not affected by human unbelief (C. H. Spurgeon).</vt:lpstr>
      <vt:lpstr>Num 23:19 - "God is not a man, that He should lie, Nor a son of man, that He should repent. Has He said, and will He not do? Or has He spoken, and will He not make it good?</vt:lpstr>
      <vt:lpstr>So, in these last days we must not just mingle with the crowd.  We must remember that we are soldiers and keep our focus:</vt:lpstr>
      <vt:lpstr>PowerPoint Presentation</vt:lpstr>
      <vt:lpstr>Keep your focus!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3325</cp:revision>
  <dcterms:created xsi:type="dcterms:W3CDTF">2015-06-07T07:45:30Z</dcterms:created>
  <dcterms:modified xsi:type="dcterms:W3CDTF">2023-11-04T19:43:10Z</dcterms:modified>
</cp:coreProperties>
</file>